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8" r:id="rId2"/>
    <p:sldId id="295" r:id="rId3"/>
    <p:sldId id="299" r:id="rId4"/>
    <p:sldId id="292" r:id="rId5"/>
    <p:sldId id="261" r:id="rId6"/>
    <p:sldId id="294" r:id="rId7"/>
    <p:sldId id="259" r:id="rId8"/>
    <p:sldId id="271" r:id="rId9"/>
    <p:sldId id="297" r:id="rId10"/>
    <p:sldId id="264" r:id="rId11"/>
    <p:sldId id="265" r:id="rId12"/>
    <p:sldId id="272" r:id="rId13"/>
    <p:sldId id="298" r:id="rId14"/>
    <p:sldId id="267" r:id="rId15"/>
    <p:sldId id="269" r:id="rId16"/>
    <p:sldId id="306" r:id="rId17"/>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A1B"/>
    <a:srgbClr val="706A2F"/>
    <a:srgbClr val="DE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3" autoAdjust="0"/>
    <p:restoredTop sz="94660"/>
  </p:normalViewPr>
  <p:slideViewPr>
    <p:cSldViewPr snapToGrid="0" showGuides="1">
      <p:cViewPr varScale="1">
        <p:scale>
          <a:sx n="128" d="100"/>
          <a:sy n="128" d="100"/>
        </p:scale>
        <p:origin x="1056" y="176"/>
      </p:cViewPr>
      <p:guideLst>
        <p:guide orient="horz" pos="2160"/>
        <p:guide pos="3840"/>
      </p:guideLst>
    </p:cSldViewPr>
  </p:slideViewPr>
  <p:notesTextViewPr>
    <p:cViewPr>
      <p:scale>
        <a:sx n="1" d="1"/>
        <a:sy n="1" d="1"/>
      </p:scale>
      <p:origin x="0" y="0"/>
    </p:cViewPr>
  </p:notesTextViewPr>
  <p:sorterViewPr>
    <p:cViewPr>
      <p:scale>
        <a:sx n="180" d="100"/>
        <a:sy n="180" d="100"/>
      </p:scale>
      <p:origin x="0" y="0"/>
    </p:cViewPr>
  </p:sorterViewPr>
  <p:notesViewPr>
    <p:cSldViewPr snapToGrid="0">
      <p:cViewPr varScale="1">
        <p:scale>
          <a:sx n="48" d="100"/>
          <a:sy n="48" d="100"/>
        </p:scale>
        <p:origin x="29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deepakchowdhary\Dropbox\Sandman%20Files%20and%20Presentations\SURFACE%20AREAMENON&amp;MENON%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imanshu\Downloads\Surface%20finish%20and%20%20binders%20additives%20consumption%20(0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tx1">
                    <a:lumMod val="65000"/>
                    <a:lumOff val="35000"/>
                  </a:schemeClr>
                </a:solidFill>
                <a:latin typeface="WhitneyCondensed Semibold" charset="0"/>
                <a:ea typeface="WhitneyCondensed Semibold" charset="0"/>
                <a:cs typeface="WhitneyCondensed Semibold" charset="0"/>
              </a:defRPr>
            </a:pPr>
            <a:r>
              <a:rPr lang="en-US" sz="1600" dirty="0">
                <a:solidFill>
                  <a:schemeClr val="tx1"/>
                </a:solidFill>
              </a:rPr>
              <a:t>Total Surface Area relationship to Core Sand Influx Impact</a:t>
            </a:r>
            <a:r>
              <a:rPr lang="en-US" sz="1600" baseline="0" dirty="0">
                <a:solidFill>
                  <a:schemeClr val="tx1"/>
                </a:solidFill>
              </a:rPr>
              <a:t> on Varying Additive demand</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tx1">
                  <a:lumMod val="65000"/>
                  <a:lumOff val="35000"/>
                </a:schemeClr>
              </a:solidFill>
              <a:latin typeface="WhitneyCondensed Semibold" charset="0"/>
              <a:ea typeface="WhitneyCondensed Semibold" charset="0"/>
              <a:cs typeface="WhitneyCondensed Semibold" charset="0"/>
            </a:defRPr>
          </a:pPr>
          <a:endParaRPr lang="en-US"/>
        </a:p>
      </c:txPr>
    </c:title>
    <c:autoTitleDeleted val="0"/>
    <c:plotArea>
      <c:layout/>
      <c:lineChart>
        <c:grouping val="standard"/>
        <c:varyColors val="0"/>
        <c:ser>
          <c:idx val="0"/>
          <c:order val="0"/>
          <c:tx>
            <c:strRef>
              <c:f>'SAMPLE DESCRIPTION'!$H$5</c:f>
              <c:strCache>
                <c:ptCount val="1"/>
                <c:pt idx="0">
                  <c:v>CORE WEIGHT</c:v>
                </c:pt>
              </c:strCache>
            </c:strRef>
          </c:tx>
          <c:spPr>
            <a:ln w="38100" cap="rnd">
              <a:solidFill>
                <a:schemeClr val="accent1"/>
              </a:solidFill>
              <a:round/>
            </a:ln>
            <a:effectLst/>
          </c:spPr>
          <c:marker>
            <c:symbol val="none"/>
          </c:marker>
          <c:dLbls>
            <c:dLbl>
              <c:idx val="0"/>
              <c:layout>
                <c:manualLayout>
                  <c:x val="-2.9627506328854501E-2"/>
                  <c:y val="-2.8711280141999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F9-654F-9E07-36210F390416}"/>
                </c:ext>
              </c:extLst>
            </c:dLbl>
            <c:dLbl>
              <c:idx val="1"/>
              <c:layout>
                <c:manualLayout>
                  <c:x val="-3.6476799233742099E-2"/>
                  <c:y val="-3.69145030397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F9-654F-9E07-36210F390416}"/>
                </c:ext>
              </c:extLst>
            </c:dLbl>
            <c:dLbl>
              <c:idx val="2"/>
              <c:layout>
                <c:manualLayout>
                  <c:x val="-3.5898923852042297E-2"/>
                  <c:y val="-4.5117725937428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F9-654F-9E07-36210F390416}"/>
                </c:ext>
              </c:extLst>
            </c:dLbl>
            <c:dLbl>
              <c:idx val="3"/>
              <c:layout>
                <c:manualLayout>
                  <c:x val="-2.9049630947154698E-2"/>
                  <c:y val="-2.0508057244285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F9-654F-9E07-36210F390416}"/>
                </c:ext>
              </c:extLst>
            </c:dLbl>
            <c:dLbl>
              <c:idx val="4"/>
              <c:layout>
                <c:manualLayout>
                  <c:x val="-3.0543666669183501E-2"/>
                  <c:y val="-4.9219337386285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F9-654F-9E07-36210F390416}"/>
                </c:ext>
              </c:extLst>
            </c:dLbl>
            <c:dLbl>
              <c:idx val="5"/>
              <c:layout>
                <c:manualLayout>
                  <c:x val="-2.82491535460461E-2"/>
                  <c:y val="-3.2812891590856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F9-654F-9E07-36210F390416}"/>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WhitneyCondensed Semibold" charset="0"/>
                    <a:ea typeface="WhitneyCondensed Semibold" charset="0"/>
                    <a:cs typeface="WhitneyCondensed Semibold"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'SAMPLE DESCRIPTION'!$G$6:$G$12</c:f>
              <c:strCache>
                <c:ptCount val="6"/>
                <c:pt idx="0">
                  <c:v>PT BLOCK</c:v>
                </c:pt>
                <c:pt idx="1">
                  <c:v>ESCORT PT block</c:v>
                </c:pt>
                <c:pt idx="2">
                  <c:v> MDI Block</c:v>
                </c:pt>
                <c:pt idx="3">
                  <c:v>LCCR Block</c:v>
                </c:pt>
                <c:pt idx="4">
                  <c:v>Escort FT block</c:v>
                </c:pt>
                <c:pt idx="5">
                  <c:v>M-Star</c:v>
                </c:pt>
              </c:strCache>
            </c:strRef>
          </c:cat>
          <c:val>
            <c:numRef>
              <c:f>'SAMPLE DESCRIPTION'!$H$6:$H$12</c:f>
              <c:numCache>
                <c:formatCode>General</c:formatCode>
                <c:ptCount val="6"/>
                <c:pt idx="0">
                  <c:v>78.25</c:v>
                </c:pt>
                <c:pt idx="1">
                  <c:v>78.25</c:v>
                </c:pt>
                <c:pt idx="2">
                  <c:v>131.24</c:v>
                </c:pt>
                <c:pt idx="3">
                  <c:v>131.24</c:v>
                </c:pt>
                <c:pt idx="4">
                  <c:v>99.66</c:v>
                </c:pt>
                <c:pt idx="5">
                  <c:v>97.9</c:v>
                </c:pt>
              </c:numCache>
            </c:numRef>
          </c:val>
          <c:smooth val="0"/>
          <c:extLst>
            <c:ext xmlns:c16="http://schemas.microsoft.com/office/drawing/2014/chart" uri="{C3380CC4-5D6E-409C-BE32-E72D297353CC}">
              <c16:uniqueId val="{00000006-EEF9-654F-9E07-36210F390416}"/>
            </c:ext>
          </c:extLst>
        </c:ser>
        <c:ser>
          <c:idx val="1"/>
          <c:order val="1"/>
          <c:tx>
            <c:strRef>
              <c:f>'SAMPLE DESCRIPTION'!$I$5</c:f>
              <c:strCache>
                <c:ptCount val="1"/>
                <c:pt idx="0">
                  <c:v>SURFACE AREA</c:v>
                </c:pt>
              </c:strCache>
            </c:strRef>
          </c:tx>
          <c:spPr>
            <a:ln w="38100" cap="rnd">
              <a:solidFill>
                <a:schemeClr val="accent2"/>
              </a:solidFill>
              <a:round/>
            </a:ln>
            <a:effectLst/>
          </c:spPr>
          <c:marker>
            <c:symbol val="none"/>
          </c:marker>
          <c:dLbls>
            <c:dLbl>
              <c:idx val="0"/>
              <c:layout>
                <c:manualLayout>
                  <c:x val="-2.9794424136260999E-2"/>
                  <c:y val="-5.332094883514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F9-654F-9E07-36210F390416}"/>
                </c:ext>
              </c:extLst>
            </c:dLbl>
            <c:dLbl>
              <c:idx val="1"/>
              <c:layout>
                <c:manualLayout>
                  <c:x val="-3.84973406406839E-2"/>
                  <c:y val="-4.5117725937428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EF9-654F-9E07-36210F390416}"/>
                </c:ext>
              </c:extLst>
            </c:dLbl>
            <c:dLbl>
              <c:idx val="2"/>
              <c:layout>
                <c:manualLayout>
                  <c:x val="-2.70162808231664E-2"/>
                  <c:y val="-2.46096686931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F9-654F-9E07-36210F390416}"/>
                </c:ext>
              </c:extLst>
            </c:dLbl>
            <c:dLbl>
              <c:idx val="3"/>
              <c:layout>
                <c:manualLayout>
                  <c:x val="-3.20718140271362E-2"/>
                  <c:y val="-4.1016114488571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EF9-654F-9E07-36210F390416}"/>
                </c:ext>
              </c:extLst>
            </c:dLbl>
            <c:dLbl>
              <c:idx val="4"/>
              <c:layout>
                <c:manualLayout>
                  <c:x val="-3.2392975753503098E-2"/>
                  <c:y val="-3.2812891590856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EF9-654F-9E07-36210F390416}"/>
                </c:ext>
              </c:extLst>
            </c:dLbl>
            <c:dLbl>
              <c:idx val="5"/>
              <c:layout>
                <c:manualLayout>
                  <c:x val="-7.9881900932257596E-3"/>
                  <c:y val="4.10161144885711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EF9-654F-9E07-36210F390416}"/>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WhitneyCondensed Semibold" charset="0"/>
                    <a:ea typeface="WhitneyCondensed Semibold" charset="0"/>
                    <a:cs typeface="WhitneyCondensed Semibold"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'SAMPLE DESCRIPTION'!$G$6:$G$12</c:f>
              <c:strCache>
                <c:ptCount val="6"/>
                <c:pt idx="0">
                  <c:v>PT BLOCK</c:v>
                </c:pt>
                <c:pt idx="1">
                  <c:v>ESCORT PT block</c:v>
                </c:pt>
                <c:pt idx="2">
                  <c:v> MDI Block</c:v>
                </c:pt>
                <c:pt idx="3">
                  <c:v>LCCR Block</c:v>
                </c:pt>
                <c:pt idx="4">
                  <c:v>Escort FT block</c:v>
                </c:pt>
                <c:pt idx="5">
                  <c:v>M-Star</c:v>
                </c:pt>
              </c:strCache>
            </c:strRef>
          </c:cat>
          <c:val>
            <c:numRef>
              <c:f>'SAMPLE DESCRIPTION'!$I$6:$I$12</c:f>
              <c:numCache>
                <c:formatCode>General</c:formatCode>
                <c:ptCount val="6"/>
                <c:pt idx="0">
                  <c:v>93.92</c:v>
                </c:pt>
                <c:pt idx="1">
                  <c:v>104.02</c:v>
                </c:pt>
                <c:pt idx="2">
                  <c:v>90.2</c:v>
                </c:pt>
                <c:pt idx="3">
                  <c:v>85.88</c:v>
                </c:pt>
                <c:pt idx="4">
                  <c:v>80.42</c:v>
                </c:pt>
                <c:pt idx="5">
                  <c:v>92.12</c:v>
                </c:pt>
              </c:numCache>
            </c:numRef>
          </c:val>
          <c:smooth val="0"/>
          <c:extLst>
            <c:ext xmlns:c16="http://schemas.microsoft.com/office/drawing/2014/chart" uri="{C3380CC4-5D6E-409C-BE32-E72D297353CC}">
              <c16:uniqueId val="{0000000D-EEF9-654F-9E07-36210F390416}"/>
            </c:ext>
          </c:extLst>
        </c:ser>
        <c:ser>
          <c:idx val="2"/>
          <c:order val="2"/>
          <c:tx>
            <c:strRef>
              <c:f>'SAMPLE DESCRIPTION'!$J$5</c:f>
              <c:strCache>
                <c:ptCount val="1"/>
                <c:pt idx="0">
                  <c:v>AFS NUMBER</c:v>
                </c:pt>
              </c:strCache>
            </c:strRef>
          </c:tx>
          <c:spPr>
            <a:ln w="38100" cap="rnd">
              <a:solidFill>
                <a:schemeClr val="accent3"/>
              </a:solidFill>
              <a:round/>
            </a:ln>
            <a:effectLst/>
          </c:spPr>
          <c:marker>
            <c:symbol val="none"/>
          </c:marker>
          <c:dLbls>
            <c:dLbl>
              <c:idx val="0"/>
              <c:layout>
                <c:manualLayout>
                  <c:x val="-2.9957162257052299E-2"/>
                  <c:y val="-4.1016114488571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EF9-654F-9E07-36210F390416}"/>
                </c:ext>
              </c:extLst>
            </c:dLbl>
            <c:dLbl>
              <c:idx val="1"/>
              <c:layout>
                <c:manualLayout>
                  <c:x val="-3.0004217438623401E-2"/>
                  <c:y val="-4.1016114488571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EF9-654F-9E07-36210F390416}"/>
                </c:ext>
              </c:extLst>
            </c:dLbl>
            <c:dLbl>
              <c:idx val="2"/>
              <c:layout>
                <c:manualLayout>
                  <c:x val="-2.8244839030830401E-2"/>
                  <c:y val="-4.1016114488571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EF9-654F-9E07-36210F390416}"/>
                </c:ext>
              </c:extLst>
            </c:dLbl>
            <c:dLbl>
              <c:idx val="3"/>
              <c:layout>
                <c:manualLayout>
                  <c:x val="-2.8133470606825799E-2"/>
                  <c:y val="-2.8711280141999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EF9-654F-9E07-36210F390416}"/>
                </c:ext>
              </c:extLst>
            </c:dLbl>
            <c:dLbl>
              <c:idx val="4"/>
              <c:layout>
                <c:manualLayout>
                  <c:x val="-2.8959700270628001E-2"/>
                  <c:y val="-4.1016114488571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EF9-654F-9E07-36210F390416}"/>
                </c:ext>
              </c:extLst>
            </c:dLbl>
            <c:dLbl>
              <c:idx val="5"/>
              <c:layout>
                <c:manualLayout>
                  <c:x val="-2.86772343526016E-2"/>
                  <c:y val="-3.69145030397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EF9-654F-9E07-36210F390416}"/>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WhitneyCondensed Semibold" charset="0"/>
                    <a:ea typeface="WhitneyCondensed Semibold" charset="0"/>
                    <a:cs typeface="WhitneyCondensed Semibold"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'SAMPLE DESCRIPTION'!$G$6:$G$12</c:f>
              <c:strCache>
                <c:ptCount val="6"/>
                <c:pt idx="0">
                  <c:v>PT BLOCK</c:v>
                </c:pt>
                <c:pt idx="1">
                  <c:v>ESCORT PT block</c:v>
                </c:pt>
                <c:pt idx="2">
                  <c:v> MDI Block</c:v>
                </c:pt>
                <c:pt idx="3">
                  <c:v>LCCR Block</c:v>
                </c:pt>
                <c:pt idx="4">
                  <c:v>Escort FT block</c:v>
                </c:pt>
                <c:pt idx="5">
                  <c:v>M-Star</c:v>
                </c:pt>
              </c:strCache>
            </c:strRef>
          </c:cat>
          <c:val>
            <c:numRef>
              <c:f>'SAMPLE DESCRIPTION'!$J$6:$J$12</c:f>
              <c:numCache>
                <c:formatCode>General</c:formatCode>
                <c:ptCount val="6"/>
                <c:pt idx="0">
                  <c:v>47.54</c:v>
                </c:pt>
                <c:pt idx="1">
                  <c:v>52.68</c:v>
                </c:pt>
                <c:pt idx="2">
                  <c:v>45.67</c:v>
                </c:pt>
                <c:pt idx="3">
                  <c:v>43.42</c:v>
                </c:pt>
                <c:pt idx="4">
                  <c:v>40.620000000000012</c:v>
                </c:pt>
                <c:pt idx="5">
                  <c:v>46.6</c:v>
                </c:pt>
              </c:numCache>
            </c:numRef>
          </c:val>
          <c:smooth val="0"/>
          <c:extLst>
            <c:ext xmlns:c16="http://schemas.microsoft.com/office/drawing/2014/chart" uri="{C3380CC4-5D6E-409C-BE32-E72D297353CC}">
              <c16:uniqueId val="{00000014-EEF9-654F-9E07-36210F390416}"/>
            </c:ext>
          </c:extLst>
        </c:ser>
        <c:dLbls>
          <c:showLegendKey val="0"/>
          <c:showVal val="1"/>
          <c:showCatName val="0"/>
          <c:showSerName val="0"/>
          <c:showPercent val="0"/>
          <c:showBubbleSize val="0"/>
        </c:dLbls>
        <c:smooth val="0"/>
        <c:axId val="-1572261040"/>
        <c:axId val="-1572257296"/>
      </c:lineChart>
      <c:catAx>
        <c:axId val="-157226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65000"/>
                    <a:lumOff val="35000"/>
                  </a:schemeClr>
                </a:solidFill>
                <a:latin typeface="WhitneyCondensed Semibold" charset="0"/>
                <a:ea typeface="WhitneyCondensed Semibold" charset="0"/>
                <a:cs typeface="WhitneyCondensed Semibold" charset="0"/>
              </a:defRPr>
            </a:pPr>
            <a:endParaRPr lang="en-US"/>
          </a:p>
        </c:txPr>
        <c:crossAx val="-1572257296"/>
        <c:crosses val="autoZero"/>
        <c:auto val="1"/>
        <c:lblAlgn val="ctr"/>
        <c:lblOffset val="100"/>
        <c:noMultiLvlLbl val="0"/>
      </c:catAx>
      <c:valAx>
        <c:axId val="-15722572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WhitneyCondensed Semibold" charset="0"/>
                <a:ea typeface="WhitneyCondensed Semibold" charset="0"/>
                <a:cs typeface="WhitneyCondensed Semibold" charset="0"/>
              </a:defRPr>
            </a:pPr>
            <a:endParaRPr lang="en-US"/>
          </a:p>
        </c:txPr>
        <c:crossAx val="-15722610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WhitneyCondensed Semibold" charset="0"/>
              <a:ea typeface="WhitneyCondensed Semibold" charset="0"/>
              <a:cs typeface="WhitneyCondensed Semibold" charset="0"/>
            </a:defRPr>
          </a:pPr>
          <a:endParaRPr lang="en-US"/>
        </a:p>
      </c:txPr>
    </c:legend>
    <c:plotVisOnly val="1"/>
    <c:dispBlanksAs val="gap"/>
    <c:showDLblsOverMax val="0"/>
  </c:chart>
  <c:spPr>
    <a:noFill/>
    <a:ln>
      <a:solidFill>
        <a:schemeClr val="tx1">
          <a:lumMod val="85000"/>
          <a:lumOff val="15000"/>
        </a:schemeClr>
      </a:solidFill>
    </a:ln>
    <a:effectLst/>
  </c:spPr>
  <c:txPr>
    <a:bodyPr/>
    <a:lstStyle/>
    <a:p>
      <a:pPr>
        <a:defRPr b="1" i="0">
          <a:latin typeface="WhitneyCondensed Semibold" charset="0"/>
          <a:ea typeface="WhitneyCondensed Semibold" charset="0"/>
          <a:cs typeface="WhitneyCondensed Semibold"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r>
              <a:rPr lang="en-US" b="1">
                <a:solidFill>
                  <a:schemeClr val="tx1"/>
                </a:solidFill>
              </a:rPr>
              <a:t>Bentonite v/s Casting Finish</a:t>
            </a:r>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'[Surface finish and  binders additives consumption (002).xlsx]Sheet1'!$B$1</c:f>
              <c:strCache>
                <c:ptCount val="1"/>
                <c:pt idx="0">
                  <c:v>Bentonite (kg/mould)</c:v>
                </c:pt>
              </c:strCache>
            </c:strRef>
          </c:tx>
          <c:spPr>
            <a:ln w="22225" cap="rnd">
              <a:solidFill>
                <a:schemeClr val="accent1">
                  <a:lumMod val="75000"/>
                </a:schemeClr>
              </a:solidFill>
              <a:round/>
            </a:ln>
            <a:effectLst/>
          </c:spPr>
          <c:marker>
            <c:symbol val="none"/>
          </c:marker>
          <c:trendline>
            <c:spPr>
              <a:ln w="19050" cap="rnd">
                <a:solidFill>
                  <a:schemeClr val="accent1">
                    <a:lumMod val="75000"/>
                  </a:schemeClr>
                </a:solidFill>
                <a:prstDash val="sysDot"/>
              </a:ln>
              <a:effectLst/>
            </c:spPr>
            <c:trendlineType val="linear"/>
            <c:dispRSqr val="0"/>
            <c:dispEq val="0"/>
          </c:trendline>
          <c:cat>
            <c:strRef>
              <c:f>'[Surface finish and  binders additives consumption (002).xlsx]Sheet1'!$A$2:$A$42</c:f>
              <c:strCache>
                <c:ptCount val="41"/>
                <c:pt idx="0">
                  <c:v>01.06.17</c:v>
                </c:pt>
                <c:pt idx="1">
                  <c:v>02.06.17</c:v>
                </c:pt>
                <c:pt idx="2">
                  <c:v>03.06.17</c:v>
                </c:pt>
                <c:pt idx="3">
                  <c:v>5.06.17</c:v>
                </c:pt>
                <c:pt idx="4">
                  <c:v>6.06.17</c:v>
                </c:pt>
                <c:pt idx="5">
                  <c:v>7.06.17</c:v>
                </c:pt>
                <c:pt idx="6">
                  <c:v>8.06.17</c:v>
                </c:pt>
                <c:pt idx="7">
                  <c:v>9.06.17</c:v>
                </c:pt>
                <c:pt idx="8">
                  <c:v>10.06.17</c:v>
                </c:pt>
                <c:pt idx="9">
                  <c:v>12.06.17</c:v>
                </c:pt>
                <c:pt idx="10">
                  <c:v>13.06.17</c:v>
                </c:pt>
                <c:pt idx="11">
                  <c:v>14.06.17</c:v>
                </c:pt>
                <c:pt idx="12">
                  <c:v>15.06.17</c:v>
                </c:pt>
                <c:pt idx="13">
                  <c:v>16.06.17</c:v>
                </c:pt>
                <c:pt idx="14">
                  <c:v>17.06.17</c:v>
                </c:pt>
                <c:pt idx="15">
                  <c:v>19.06.17</c:v>
                </c:pt>
                <c:pt idx="16">
                  <c:v>20.06.17</c:v>
                </c:pt>
                <c:pt idx="17">
                  <c:v>21.06.17</c:v>
                </c:pt>
                <c:pt idx="18">
                  <c:v>22.06.17</c:v>
                </c:pt>
                <c:pt idx="19">
                  <c:v>23.06.17</c:v>
                </c:pt>
                <c:pt idx="20">
                  <c:v>24.06.17</c:v>
                </c:pt>
                <c:pt idx="21">
                  <c:v>25.06.17</c:v>
                </c:pt>
                <c:pt idx="22">
                  <c:v>27.06.17</c:v>
                </c:pt>
                <c:pt idx="23">
                  <c:v>28.06.17</c:v>
                </c:pt>
                <c:pt idx="24">
                  <c:v>29.06.17</c:v>
                </c:pt>
                <c:pt idx="25">
                  <c:v>30.06.17</c:v>
                </c:pt>
                <c:pt idx="26">
                  <c:v>3.07.17</c:v>
                </c:pt>
                <c:pt idx="27">
                  <c:v>4.07.17</c:v>
                </c:pt>
                <c:pt idx="28">
                  <c:v>5.07.17</c:v>
                </c:pt>
                <c:pt idx="29">
                  <c:v>6.07.17</c:v>
                </c:pt>
                <c:pt idx="30">
                  <c:v>7.07.17</c:v>
                </c:pt>
                <c:pt idx="31">
                  <c:v>8.07.17</c:v>
                </c:pt>
                <c:pt idx="32">
                  <c:v>10.07.17</c:v>
                </c:pt>
                <c:pt idx="33">
                  <c:v>11.07.17</c:v>
                </c:pt>
                <c:pt idx="34">
                  <c:v>12.07.17</c:v>
                </c:pt>
                <c:pt idx="35">
                  <c:v>13.07.17</c:v>
                </c:pt>
                <c:pt idx="36">
                  <c:v>14.07.17</c:v>
                </c:pt>
                <c:pt idx="37">
                  <c:v>15.07.17</c:v>
                </c:pt>
                <c:pt idx="38">
                  <c:v>17.07.17</c:v>
                </c:pt>
                <c:pt idx="39">
                  <c:v>18.07.17</c:v>
                </c:pt>
                <c:pt idx="40">
                  <c:v>19.07.17</c:v>
                </c:pt>
              </c:strCache>
            </c:strRef>
          </c:cat>
          <c:val>
            <c:numRef>
              <c:f>'[Surface finish and  binders additives consumption (002).xlsx]Sheet1'!$B$2:$B$42</c:f>
              <c:numCache>
                <c:formatCode>0.00</c:formatCode>
                <c:ptCount val="41"/>
                <c:pt idx="0">
                  <c:v>14.946891191709845</c:v>
                </c:pt>
                <c:pt idx="1">
                  <c:v>13.708446866485014</c:v>
                </c:pt>
                <c:pt idx="2">
                  <c:v>13.367647058823529</c:v>
                </c:pt>
                <c:pt idx="3">
                  <c:v>14.08187134502924</c:v>
                </c:pt>
                <c:pt idx="4">
                  <c:v>14.562390158172231</c:v>
                </c:pt>
                <c:pt idx="5">
                  <c:v>14.546349466776045</c:v>
                </c:pt>
                <c:pt idx="6">
                  <c:v>14.242105263157894</c:v>
                </c:pt>
                <c:pt idx="7">
                  <c:v>13.859464627151052</c:v>
                </c:pt>
                <c:pt idx="8">
                  <c:v>14.828734538534732</c:v>
                </c:pt>
                <c:pt idx="9">
                  <c:v>16.578066914498141</c:v>
                </c:pt>
                <c:pt idx="10">
                  <c:v>14.368627450980393</c:v>
                </c:pt>
                <c:pt idx="11">
                  <c:v>14.798214285714288</c:v>
                </c:pt>
                <c:pt idx="12">
                  <c:v>14.036971830985916</c:v>
                </c:pt>
                <c:pt idx="13">
                  <c:v>14.612903225806452</c:v>
                </c:pt>
                <c:pt idx="14">
                  <c:v>14.277777777777779</c:v>
                </c:pt>
                <c:pt idx="15">
                  <c:v>14.459663865546215</c:v>
                </c:pt>
                <c:pt idx="16">
                  <c:v>13.350764279967823</c:v>
                </c:pt>
                <c:pt idx="17">
                  <c:v>12.586538461538462</c:v>
                </c:pt>
                <c:pt idx="18">
                  <c:v>13.126612903225809</c:v>
                </c:pt>
                <c:pt idx="19">
                  <c:v>13.180987202925046</c:v>
                </c:pt>
                <c:pt idx="20">
                  <c:v>13.125519534497089</c:v>
                </c:pt>
                <c:pt idx="21">
                  <c:v>13.763866877971475</c:v>
                </c:pt>
                <c:pt idx="22">
                  <c:v>13.333333333333332</c:v>
                </c:pt>
                <c:pt idx="23">
                  <c:v>12.369337979094077</c:v>
                </c:pt>
                <c:pt idx="24">
                  <c:v>12.833723653395785</c:v>
                </c:pt>
                <c:pt idx="25">
                  <c:v>12.993366500829188</c:v>
                </c:pt>
                <c:pt idx="26">
                  <c:v>13.139130434782608</c:v>
                </c:pt>
                <c:pt idx="27">
                  <c:v>12.625</c:v>
                </c:pt>
                <c:pt idx="28">
                  <c:v>13.252108716026243</c:v>
                </c:pt>
                <c:pt idx="29">
                  <c:v>13.238587424633936</c:v>
                </c:pt>
                <c:pt idx="30">
                  <c:v>12.689393939393939</c:v>
                </c:pt>
                <c:pt idx="31">
                  <c:v>13.006182380216382</c:v>
                </c:pt>
                <c:pt idx="32">
                  <c:v>13.190082644628101</c:v>
                </c:pt>
                <c:pt idx="33">
                  <c:v>12.389023405972559</c:v>
                </c:pt>
                <c:pt idx="34">
                  <c:v>12.736098852603705</c:v>
                </c:pt>
                <c:pt idx="35">
                  <c:v>12.970890410958905</c:v>
                </c:pt>
                <c:pt idx="36">
                  <c:v>13.183707398171238</c:v>
                </c:pt>
                <c:pt idx="37">
                  <c:v>12.710505212510023</c:v>
                </c:pt>
                <c:pt idx="38">
                  <c:v>12.343059239610964</c:v>
                </c:pt>
                <c:pt idx="39">
                  <c:v>12.438818565400844</c:v>
                </c:pt>
                <c:pt idx="40">
                  <c:v>12.592920353982301</c:v>
                </c:pt>
              </c:numCache>
            </c:numRef>
          </c:val>
          <c:smooth val="0"/>
          <c:extLst>
            <c:ext xmlns:c16="http://schemas.microsoft.com/office/drawing/2014/chart" uri="{C3380CC4-5D6E-409C-BE32-E72D297353CC}">
              <c16:uniqueId val="{00000001-4BC4-434F-BBBD-D890230BFB33}"/>
            </c:ext>
          </c:extLst>
        </c:ser>
        <c:dLbls>
          <c:showLegendKey val="0"/>
          <c:showVal val="0"/>
          <c:showCatName val="0"/>
          <c:showSerName val="0"/>
          <c:showPercent val="0"/>
          <c:showBubbleSize val="0"/>
        </c:dLbls>
        <c:marker val="1"/>
        <c:smooth val="0"/>
        <c:axId val="-1922545392"/>
        <c:axId val="-1922544304"/>
      </c:lineChart>
      <c:lineChart>
        <c:grouping val="standard"/>
        <c:varyColors val="0"/>
        <c:ser>
          <c:idx val="1"/>
          <c:order val="1"/>
          <c:tx>
            <c:strRef>
              <c:f>'[Surface finish and  binders additives consumption (002).xlsx]Sheet1'!$C$1</c:f>
              <c:strCache>
                <c:ptCount val="1"/>
                <c:pt idx="0">
                  <c:v>Surface Finish Index (no.)</c:v>
                </c:pt>
              </c:strCache>
            </c:strRef>
          </c:tx>
          <c:spPr>
            <a:ln w="22225" cap="rnd">
              <a:solidFill>
                <a:srgbClr val="C00000"/>
              </a:solidFill>
              <a:round/>
            </a:ln>
            <a:effectLst/>
          </c:spPr>
          <c:marker>
            <c:symbol val="none"/>
          </c:marker>
          <c:trendline>
            <c:spPr>
              <a:ln w="19050" cap="rnd">
                <a:solidFill>
                  <a:srgbClr val="C00000"/>
                </a:solidFill>
                <a:prstDash val="sysDot"/>
              </a:ln>
              <a:effectLst/>
            </c:spPr>
            <c:trendlineType val="linear"/>
            <c:dispRSqr val="0"/>
            <c:dispEq val="0"/>
          </c:trendline>
          <c:cat>
            <c:strRef>
              <c:f>'[Surface finish and  binders additives consumption (002).xlsx]Sheet1'!$A$2:$A$42</c:f>
              <c:strCache>
                <c:ptCount val="41"/>
                <c:pt idx="0">
                  <c:v>01.06.17</c:v>
                </c:pt>
                <c:pt idx="1">
                  <c:v>02.06.17</c:v>
                </c:pt>
                <c:pt idx="2">
                  <c:v>03.06.17</c:v>
                </c:pt>
                <c:pt idx="3">
                  <c:v>5.06.17</c:v>
                </c:pt>
                <c:pt idx="4">
                  <c:v>6.06.17</c:v>
                </c:pt>
                <c:pt idx="5">
                  <c:v>7.06.17</c:v>
                </c:pt>
                <c:pt idx="6">
                  <c:v>8.06.17</c:v>
                </c:pt>
                <c:pt idx="7">
                  <c:v>9.06.17</c:v>
                </c:pt>
                <c:pt idx="8">
                  <c:v>10.06.17</c:v>
                </c:pt>
                <c:pt idx="9">
                  <c:v>12.06.17</c:v>
                </c:pt>
                <c:pt idx="10">
                  <c:v>13.06.17</c:v>
                </c:pt>
                <c:pt idx="11">
                  <c:v>14.06.17</c:v>
                </c:pt>
                <c:pt idx="12">
                  <c:v>15.06.17</c:v>
                </c:pt>
                <c:pt idx="13">
                  <c:v>16.06.17</c:v>
                </c:pt>
                <c:pt idx="14">
                  <c:v>17.06.17</c:v>
                </c:pt>
                <c:pt idx="15">
                  <c:v>19.06.17</c:v>
                </c:pt>
                <c:pt idx="16">
                  <c:v>20.06.17</c:v>
                </c:pt>
                <c:pt idx="17">
                  <c:v>21.06.17</c:v>
                </c:pt>
                <c:pt idx="18">
                  <c:v>22.06.17</c:v>
                </c:pt>
                <c:pt idx="19">
                  <c:v>23.06.17</c:v>
                </c:pt>
                <c:pt idx="20">
                  <c:v>24.06.17</c:v>
                </c:pt>
                <c:pt idx="21">
                  <c:v>25.06.17</c:v>
                </c:pt>
                <c:pt idx="22">
                  <c:v>27.06.17</c:v>
                </c:pt>
                <c:pt idx="23">
                  <c:v>28.06.17</c:v>
                </c:pt>
                <c:pt idx="24">
                  <c:v>29.06.17</c:v>
                </c:pt>
                <c:pt idx="25">
                  <c:v>30.06.17</c:v>
                </c:pt>
                <c:pt idx="26">
                  <c:v>3.07.17</c:v>
                </c:pt>
                <c:pt idx="27">
                  <c:v>4.07.17</c:v>
                </c:pt>
                <c:pt idx="28">
                  <c:v>5.07.17</c:v>
                </c:pt>
                <c:pt idx="29">
                  <c:v>6.07.17</c:v>
                </c:pt>
                <c:pt idx="30">
                  <c:v>7.07.17</c:v>
                </c:pt>
                <c:pt idx="31">
                  <c:v>8.07.17</c:v>
                </c:pt>
                <c:pt idx="32">
                  <c:v>10.07.17</c:v>
                </c:pt>
                <c:pt idx="33">
                  <c:v>11.07.17</c:v>
                </c:pt>
                <c:pt idx="34">
                  <c:v>12.07.17</c:v>
                </c:pt>
                <c:pt idx="35">
                  <c:v>13.07.17</c:v>
                </c:pt>
                <c:pt idx="36">
                  <c:v>14.07.17</c:v>
                </c:pt>
                <c:pt idx="37">
                  <c:v>15.07.17</c:v>
                </c:pt>
                <c:pt idx="38">
                  <c:v>17.07.17</c:v>
                </c:pt>
                <c:pt idx="39">
                  <c:v>18.07.17</c:v>
                </c:pt>
                <c:pt idx="40">
                  <c:v>19.07.17</c:v>
                </c:pt>
              </c:strCache>
            </c:strRef>
          </c:cat>
          <c:val>
            <c:numRef>
              <c:f>'[Surface finish and  binders additives consumption (002).xlsx]Sheet1'!$C$2:$C$42</c:f>
              <c:numCache>
                <c:formatCode>0.0</c:formatCode>
                <c:ptCount val="41"/>
                <c:pt idx="0">
                  <c:v>6.2105263157894735</c:v>
                </c:pt>
                <c:pt idx="1">
                  <c:v>5.615384615384615</c:v>
                </c:pt>
                <c:pt idx="2">
                  <c:v>5.6785714285714288</c:v>
                </c:pt>
                <c:pt idx="3">
                  <c:v>5.2857142857142856</c:v>
                </c:pt>
                <c:pt idx="4">
                  <c:v>5.4444444444444446</c:v>
                </c:pt>
                <c:pt idx="5">
                  <c:v>4.7391304347826084</c:v>
                </c:pt>
                <c:pt idx="6">
                  <c:v>4.5769230769230766</c:v>
                </c:pt>
                <c:pt idx="7">
                  <c:v>4.7391304347826084</c:v>
                </c:pt>
                <c:pt idx="8">
                  <c:v>4</c:v>
                </c:pt>
                <c:pt idx="9">
                  <c:v>5.125</c:v>
                </c:pt>
                <c:pt idx="10">
                  <c:v>5</c:v>
                </c:pt>
                <c:pt idx="11">
                  <c:v>4.9259259259259256</c:v>
                </c:pt>
                <c:pt idx="12">
                  <c:v>5.1538461538461542</c:v>
                </c:pt>
                <c:pt idx="13">
                  <c:v>5</c:v>
                </c:pt>
                <c:pt idx="14">
                  <c:v>4.7692307692307692</c:v>
                </c:pt>
                <c:pt idx="15">
                  <c:v>4.6818181818181817</c:v>
                </c:pt>
                <c:pt idx="16">
                  <c:v>4.583333333333333</c:v>
                </c:pt>
                <c:pt idx="17">
                  <c:v>4.8148148148148149</c:v>
                </c:pt>
                <c:pt idx="18">
                  <c:v>5.1071428571428568</c:v>
                </c:pt>
                <c:pt idx="19">
                  <c:v>5.32</c:v>
                </c:pt>
                <c:pt idx="20">
                  <c:v>5.2962962962962967</c:v>
                </c:pt>
                <c:pt idx="21">
                  <c:v>5.4642857142857144</c:v>
                </c:pt>
                <c:pt idx="22">
                  <c:v>5.9642857142857144</c:v>
                </c:pt>
                <c:pt idx="23">
                  <c:v>6.1851851851851851</c:v>
                </c:pt>
                <c:pt idx="24">
                  <c:v>6.4444444444444446</c:v>
                </c:pt>
                <c:pt idx="25">
                  <c:v>6.2608695652173916</c:v>
                </c:pt>
                <c:pt idx="26">
                  <c:v>6.291666666666667</c:v>
                </c:pt>
                <c:pt idx="27">
                  <c:v>6.8571428571428568</c:v>
                </c:pt>
                <c:pt idx="28">
                  <c:v>6.8947368421052628</c:v>
                </c:pt>
                <c:pt idx="29">
                  <c:v>7</c:v>
                </c:pt>
                <c:pt idx="30">
                  <c:v>7.56</c:v>
                </c:pt>
                <c:pt idx="31">
                  <c:v>7.6818181818181817</c:v>
                </c:pt>
                <c:pt idx="32">
                  <c:v>8.2173913043478262</c:v>
                </c:pt>
                <c:pt idx="33">
                  <c:v>7.8571428571428568</c:v>
                </c:pt>
                <c:pt idx="34">
                  <c:v>7.7692307692307692</c:v>
                </c:pt>
                <c:pt idx="35">
                  <c:v>8</c:v>
                </c:pt>
                <c:pt idx="36">
                  <c:v>7.8571428571428568</c:v>
                </c:pt>
                <c:pt idx="37">
                  <c:v>7.7391304347826084</c:v>
                </c:pt>
                <c:pt idx="38">
                  <c:v>7.6</c:v>
                </c:pt>
                <c:pt idx="39">
                  <c:v>7.7692307692307692</c:v>
                </c:pt>
                <c:pt idx="40">
                  <c:v>7.8571428571428568</c:v>
                </c:pt>
              </c:numCache>
            </c:numRef>
          </c:val>
          <c:smooth val="0"/>
          <c:extLst>
            <c:ext xmlns:c16="http://schemas.microsoft.com/office/drawing/2014/chart" uri="{C3380CC4-5D6E-409C-BE32-E72D297353CC}">
              <c16:uniqueId val="{00000003-4BC4-434F-BBBD-D890230BFB33}"/>
            </c:ext>
          </c:extLst>
        </c:ser>
        <c:dLbls>
          <c:showLegendKey val="0"/>
          <c:showVal val="0"/>
          <c:showCatName val="0"/>
          <c:showSerName val="0"/>
          <c:showPercent val="0"/>
          <c:showBubbleSize val="0"/>
        </c:dLbls>
        <c:marker val="1"/>
        <c:smooth val="0"/>
        <c:axId val="-45697392"/>
        <c:axId val="-45697936"/>
      </c:lineChart>
      <c:catAx>
        <c:axId val="-192254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1" i="0" u="none" strike="noStrike" kern="1200" baseline="0">
                <a:solidFill>
                  <a:schemeClr val="tx1"/>
                </a:solidFill>
                <a:latin typeface="+mn-lt"/>
                <a:ea typeface="+mn-ea"/>
                <a:cs typeface="+mn-cs"/>
              </a:defRPr>
            </a:pPr>
            <a:endParaRPr lang="en-US"/>
          </a:p>
        </c:txPr>
        <c:crossAx val="-1922544304"/>
        <c:crosses val="autoZero"/>
        <c:auto val="1"/>
        <c:lblAlgn val="ctr"/>
        <c:lblOffset val="100"/>
        <c:noMultiLvlLbl val="0"/>
      </c:catAx>
      <c:valAx>
        <c:axId val="-1922544304"/>
        <c:scaling>
          <c:orientation val="minMax"/>
          <c:min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1" dirty="0">
                    <a:solidFill>
                      <a:schemeClr val="tx1"/>
                    </a:solidFill>
                  </a:rPr>
                  <a:t>Bentonite (kg/Mold)</a:t>
                </a:r>
              </a:p>
            </c:rich>
          </c:tx>
          <c:layout>
            <c:manualLayout>
              <c:xMode val="edge"/>
              <c:yMode val="edge"/>
              <c:x val="9.9057678088025625E-3"/>
              <c:y val="0.3247748508869713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922545392"/>
        <c:crosses val="autoZero"/>
        <c:crossBetween val="between"/>
        <c:majorUnit val="2"/>
      </c:valAx>
      <c:valAx>
        <c:axId val="-45697936"/>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dirty="0">
                    <a:solidFill>
                      <a:schemeClr val="tx1"/>
                    </a:solidFill>
                  </a:rPr>
                  <a:t>Surface Finish Index (no.)</a:t>
                </a:r>
              </a:p>
            </c:rich>
          </c:tx>
          <c:layout>
            <c:manualLayout>
              <c:xMode val="edge"/>
              <c:yMode val="edge"/>
              <c:x val="0.96499130060391392"/>
              <c:y val="0.2693727699208288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5697392"/>
        <c:crosses val="max"/>
        <c:crossBetween val="between"/>
        <c:majorUnit val="2"/>
      </c:valAx>
      <c:catAx>
        <c:axId val="-45697392"/>
        <c:scaling>
          <c:orientation val="minMax"/>
        </c:scaling>
        <c:delete val="1"/>
        <c:axPos val="b"/>
        <c:numFmt formatCode="General" sourceLinked="1"/>
        <c:majorTickMark val="out"/>
        <c:minorTickMark val="none"/>
        <c:tickLblPos val="nextTo"/>
        <c:crossAx val="-45697936"/>
        <c:crosses val="autoZero"/>
        <c:auto val="1"/>
        <c:lblAlgn val="ctr"/>
        <c:lblOffset val="100"/>
        <c:noMultiLvlLbl val="0"/>
      </c:catAx>
      <c:spPr>
        <a:noFill/>
        <a:ln>
          <a:noFill/>
        </a:ln>
        <a:effectLst/>
      </c:spPr>
    </c:plotArea>
    <c:legend>
      <c:legendPos val="b"/>
      <c:layout>
        <c:manualLayout>
          <c:xMode val="edge"/>
          <c:yMode val="edge"/>
          <c:x val="5.3301870604153034E-2"/>
          <c:y val="0.9228983344185937"/>
          <c:w val="0.89999997400060938"/>
          <c:h val="6.2327777323768305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61DE8-94F6-49A8-A64E-9BBDB8B47D1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35A99E71-A08E-4DDB-9E57-7AFC95B39A5A}">
      <dgm:prSet phldrT="[Text]" custT="1"/>
      <dgm:spPr/>
      <dgm:t>
        <a:bodyPr/>
        <a:lstStyle/>
        <a:p>
          <a:r>
            <a:rPr lang="en-US" sz="1800" b="1" i="0" dirty="0">
              <a:latin typeface="WhitneyCondensed Semibold" pitchFamily="2" charset="77"/>
            </a:rPr>
            <a:t>Raw Sand</a:t>
          </a:r>
        </a:p>
      </dgm:t>
    </dgm:pt>
    <dgm:pt modelId="{80419BF7-DA01-4045-A200-4C213017B621}" type="parTrans" cxnId="{9E5C64D6-3494-4AD2-A6D6-74B2BF065C44}">
      <dgm:prSet/>
      <dgm:spPr/>
      <dgm:t>
        <a:bodyPr/>
        <a:lstStyle/>
        <a:p>
          <a:endParaRPr lang="en-US" sz="1800" b="1" i="0">
            <a:latin typeface="WhitneyCondensed Semibold" pitchFamily="2" charset="77"/>
          </a:endParaRPr>
        </a:p>
      </dgm:t>
    </dgm:pt>
    <dgm:pt modelId="{AB19888C-6B3B-4A4B-979D-995DC5D6740D}" type="sibTrans" cxnId="{9E5C64D6-3494-4AD2-A6D6-74B2BF065C44}">
      <dgm:prSet/>
      <dgm:spPr/>
      <dgm:t>
        <a:bodyPr/>
        <a:lstStyle/>
        <a:p>
          <a:endParaRPr lang="en-US" sz="1800" b="1" i="0">
            <a:latin typeface="WhitneyCondensed Semibold" pitchFamily="2" charset="77"/>
          </a:endParaRPr>
        </a:p>
      </dgm:t>
    </dgm:pt>
    <dgm:pt modelId="{E9AFE388-56F4-4566-998E-AEFA9F5A2CA2}">
      <dgm:prSet phldrT="[Text]" custT="1"/>
      <dgm:spPr/>
      <dgm:t>
        <a:bodyPr/>
        <a:lstStyle/>
        <a:p>
          <a:r>
            <a:rPr lang="en-US" sz="1800" b="1" i="0" dirty="0">
              <a:latin typeface="WhitneyCondensed Semibold" pitchFamily="2" charset="77"/>
              <a:cs typeface="Times New Roman" panose="02020603050405020304" pitchFamily="18" charset="0"/>
            </a:rPr>
            <a:t>The most refractory material in the sand mold</a:t>
          </a:r>
          <a:endParaRPr lang="en-US" sz="1800" b="1" i="0" dirty="0">
            <a:latin typeface="WhitneyCondensed Semibold" pitchFamily="2" charset="77"/>
          </a:endParaRPr>
        </a:p>
      </dgm:t>
    </dgm:pt>
    <dgm:pt modelId="{40CF32BA-1E1D-4A4F-8586-34D398F22BF2}" type="parTrans" cxnId="{645EDB1A-C451-42CF-8E79-BF4A42331F43}">
      <dgm:prSet/>
      <dgm:spPr/>
      <dgm:t>
        <a:bodyPr/>
        <a:lstStyle/>
        <a:p>
          <a:endParaRPr lang="en-US" sz="1800" b="1" i="0">
            <a:latin typeface="WhitneyCondensed Semibold" pitchFamily="2" charset="77"/>
          </a:endParaRPr>
        </a:p>
      </dgm:t>
    </dgm:pt>
    <dgm:pt modelId="{F13E23EE-2CA3-428E-A374-2532966E0F53}" type="sibTrans" cxnId="{645EDB1A-C451-42CF-8E79-BF4A42331F43}">
      <dgm:prSet/>
      <dgm:spPr/>
      <dgm:t>
        <a:bodyPr/>
        <a:lstStyle/>
        <a:p>
          <a:endParaRPr lang="en-US" sz="1800" b="1" i="0">
            <a:latin typeface="WhitneyCondensed Semibold" pitchFamily="2" charset="77"/>
          </a:endParaRPr>
        </a:p>
      </dgm:t>
    </dgm:pt>
    <dgm:pt modelId="{849BA6FE-1C3A-470C-89E0-B3BA5F092376}">
      <dgm:prSet phldrT="[Text]" custT="1"/>
      <dgm:spPr/>
      <dgm:t>
        <a:bodyPr/>
        <a:lstStyle/>
        <a:p>
          <a:r>
            <a:rPr lang="en-US" sz="1800" b="1" i="0" dirty="0">
              <a:latin typeface="WhitneyCondensed Semibold" pitchFamily="2" charset="77"/>
            </a:rPr>
            <a:t>Bentonite</a:t>
          </a:r>
        </a:p>
      </dgm:t>
    </dgm:pt>
    <dgm:pt modelId="{50980D60-0199-4F2B-9F01-1F3A42E298A5}" type="parTrans" cxnId="{EDE48B7E-DB42-4F77-A1F7-498917150886}">
      <dgm:prSet/>
      <dgm:spPr/>
      <dgm:t>
        <a:bodyPr/>
        <a:lstStyle/>
        <a:p>
          <a:endParaRPr lang="en-US" sz="1800" b="1" i="0">
            <a:latin typeface="WhitneyCondensed Semibold" pitchFamily="2" charset="77"/>
          </a:endParaRPr>
        </a:p>
      </dgm:t>
    </dgm:pt>
    <dgm:pt modelId="{58F21E99-7256-4425-ACD3-D11670C9423C}" type="sibTrans" cxnId="{EDE48B7E-DB42-4F77-A1F7-498917150886}">
      <dgm:prSet/>
      <dgm:spPr/>
      <dgm:t>
        <a:bodyPr/>
        <a:lstStyle/>
        <a:p>
          <a:endParaRPr lang="en-US" sz="1800" b="1" i="0">
            <a:latin typeface="WhitneyCondensed Semibold" pitchFamily="2" charset="77"/>
          </a:endParaRPr>
        </a:p>
      </dgm:t>
    </dgm:pt>
    <dgm:pt modelId="{4B291C3C-42AA-4915-AE97-60504CC3AC73}">
      <dgm:prSet phldrT="[Text]" custT="1"/>
      <dgm:spPr/>
      <dgm:t>
        <a:bodyPr/>
        <a:lstStyle/>
        <a:p>
          <a:r>
            <a:rPr lang="en-US" sz="1800" b="1" i="0" dirty="0">
              <a:latin typeface="WhitneyCondensed Semibold" pitchFamily="2" charset="77"/>
              <a:cs typeface="Times New Roman" panose="02020603050405020304" pitchFamily="18" charset="0"/>
            </a:rPr>
            <a:t>The most cost effective high temperature, sustainable binder for the raw sand</a:t>
          </a:r>
          <a:endParaRPr lang="en-US" sz="1800" b="1" i="0" dirty="0">
            <a:latin typeface="WhitneyCondensed Semibold" pitchFamily="2" charset="77"/>
          </a:endParaRPr>
        </a:p>
      </dgm:t>
    </dgm:pt>
    <dgm:pt modelId="{35DF898E-A35E-4AA7-85F8-7D9CC2E225B1}" type="parTrans" cxnId="{7767CDD4-CE83-4936-8873-0F3551F4A7AA}">
      <dgm:prSet/>
      <dgm:spPr/>
      <dgm:t>
        <a:bodyPr/>
        <a:lstStyle/>
        <a:p>
          <a:endParaRPr lang="en-US" sz="1800" b="1" i="0">
            <a:latin typeface="WhitneyCondensed Semibold" pitchFamily="2" charset="77"/>
          </a:endParaRPr>
        </a:p>
      </dgm:t>
    </dgm:pt>
    <dgm:pt modelId="{68B4E147-A6FA-4AF3-9E12-4C33F6F57F4D}" type="sibTrans" cxnId="{7767CDD4-CE83-4936-8873-0F3551F4A7AA}">
      <dgm:prSet/>
      <dgm:spPr/>
      <dgm:t>
        <a:bodyPr/>
        <a:lstStyle/>
        <a:p>
          <a:endParaRPr lang="en-US" sz="1800" b="1" i="0">
            <a:latin typeface="WhitneyCondensed Semibold" pitchFamily="2" charset="77"/>
          </a:endParaRPr>
        </a:p>
      </dgm:t>
    </dgm:pt>
    <dgm:pt modelId="{BCE23458-F92C-4F12-9598-DFF5F290C200}">
      <dgm:prSet phldrT="[Text]" custT="1"/>
      <dgm:spPr/>
      <dgm:t>
        <a:bodyPr/>
        <a:lstStyle/>
        <a:p>
          <a:r>
            <a:rPr lang="en-US" sz="1800" b="1" i="0" dirty="0">
              <a:latin typeface="WhitneyCondensed Semibold" pitchFamily="2" charset="77"/>
            </a:rPr>
            <a:t>Ancillary Additives</a:t>
          </a:r>
        </a:p>
      </dgm:t>
    </dgm:pt>
    <dgm:pt modelId="{80D2762E-1CC5-4C5C-8227-551AA240292F}" type="parTrans" cxnId="{6C322FCF-E07D-4C31-A064-B589AF184764}">
      <dgm:prSet/>
      <dgm:spPr/>
      <dgm:t>
        <a:bodyPr/>
        <a:lstStyle/>
        <a:p>
          <a:endParaRPr lang="en-US" sz="1800" b="1" i="0">
            <a:latin typeface="WhitneyCondensed Semibold" pitchFamily="2" charset="77"/>
          </a:endParaRPr>
        </a:p>
      </dgm:t>
    </dgm:pt>
    <dgm:pt modelId="{FD763702-E78C-4A1C-9C41-91F31C3A095F}" type="sibTrans" cxnId="{6C322FCF-E07D-4C31-A064-B589AF184764}">
      <dgm:prSet/>
      <dgm:spPr/>
      <dgm:t>
        <a:bodyPr/>
        <a:lstStyle/>
        <a:p>
          <a:endParaRPr lang="en-US" sz="1800" b="1" i="0">
            <a:latin typeface="WhitneyCondensed Semibold" pitchFamily="2" charset="77"/>
          </a:endParaRPr>
        </a:p>
      </dgm:t>
    </dgm:pt>
    <dgm:pt modelId="{7629E0AD-F35F-4285-A05A-7CC1F5E3816D}">
      <dgm:prSet phldrT="[Text]" custT="1"/>
      <dgm:spPr/>
      <dgm:t>
        <a:bodyPr/>
        <a:lstStyle/>
        <a:p>
          <a:r>
            <a:rPr lang="en-US" sz="1800" b="1" i="0" dirty="0">
              <a:latin typeface="WhitneyCondensed Semibold" pitchFamily="2" charset="77"/>
            </a:rPr>
            <a:t>Water</a:t>
          </a:r>
        </a:p>
      </dgm:t>
    </dgm:pt>
    <dgm:pt modelId="{CD349F1E-9005-4B27-833C-C94147D3AB91}" type="parTrans" cxnId="{945B0F25-7A05-4D68-A202-512BFBD28AF1}">
      <dgm:prSet/>
      <dgm:spPr/>
      <dgm:t>
        <a:bodyPr/>
        <a:lstStyle/>
        <a:p>
          <a:endParaRPr lang="en-US" sz="1800" b="1" i="0">
            <a:latin typeface="WhitneyCondensed Semibold" pitchFamily="2" charset="77"/>
          </a:endParaRPr>
        </a:p>
      </dgm:t>
    </dgm:pt>
    <dgm:pt modelId="{38691069-EF97-49A1-91C9-41507ED252DF}" type="sibTrans" cxnId="{945B0F25-7A05-4D68-A202-512BFBD28AF1}">
      <dgm:prSet/>
      <dgm:spPr/>
      <dgm:t>
        <a:bodyPr/>
        <a:lstStyle/>
        <a:p>
          <a:endParaRPr lang="en-US" sz="1800" b="1" i="0">
            <a:latin typeface="WhitneyCondensed Semibold" pitchFamily="2" charset="77"/>
          </a:endParaRPr>
        </a:p>
      </dgm:t>
    </dgm:pt>
    <dgm:pt modelId="{33E0BC23-FDE3-4DA8-8A6D-729CB66F9E63}">
      <dgm:prSet phldrT="[Text]" custT="1"/>
      <dgm:spPr/>
      <dgm:t>
        <a:bodyPr/>
        <a:lstStyle/>
        <a:p>
          <a:r>
            <a:rPr lang="en-US" sz="1800" b="1" i="0" dirty="0">
              <a:latin typeface="WhitneyCondensed Semibold" pitchFamily="2" charset="77"/>
            </a:rPr>
            <a:t>Coal Dust</a:t>
          </a:r>
        </a:p>
      </dgm:t>
    </dgm:pt>
    <dgm:pt modelId="{C41096C7-0579-4440-845F-578A0C61B550}" type="parTrans" cxnId="{6EA06368-8F52-43EC-9EF7-71F5DC16AB7A}">
      <dgm:prSet/>
      <dgm:spPr/>
      <dgm:t>
        <a:bodyPr/>
        <a:lstStyle/>
        <a:p>
          <a:endParaRPr lang="en-US" sz="1800" b="1" i="0">
            <a:latin typeface="WhitneyCondensed Semibold" pitchFamily="2" charset="77"/>
          </a:endParaRPr>
        </a:p>
      </dgm:t>
    </dgm:pt>
    <dgm:pt modelId="{78918A90-F0D6-4ABD-91AA-DBF2AED40A39}" type="sibTrans" cxnId="{6EA06368-8F52-43EC-9EF7-71F5DC16AB7A}">
      <dgm:prSet/>
      <dgm:spPr/>
      <dgm:t>
        <a:bodyPr/>
        <a:lstStyle/>
        <a:p>
          <a:endParaRPr lang="en-US" sz="1800" b="1" i="0">
            <a:latin typeface="WhitneyCondensed Semibold" pitchFamily="2" charset="77"/>
          </a:endParaRPr>
        </a:p>
      </dgm:t>
    </dgm:pt>
    <dgm:pt modelId="{F08E5FE6-BAC5-4322-911A-52A30F711B16}">
      <dgm:prSet phldrT="[Text]" custT="1"/>
      <dgm:spPr/>
      <dgm:t>
        <a:bodyPr/>
        <a:lstStyle/>
        <a:p>
          <a:r>
            <a:rPr lang="en-US" sz="1800" b="1" i="0" dirty="0">
              <a:latin typeface="WhitneyCondensed Semibold" pitchFamily="2" charset="77"/>
              <a:cs typeface="Times New Roman" panose="02020603050405020304" pitchFamily="18" charset="0"/>
            </a:rPr>
            <a:t>Essential to activate the gelling/binding properties of Bentonite</a:t>
          </a:r>
          <a:r>
            <a:rPr lang="en-IN" sz="1800" b="1" i="0" dirty="0">
              <a:latin typeface="WhitneyCondensed Semibold" pitchFamily="2" charset="77"/>
              <a:cs typeface="Times New Roman" panose="02020603050405020304" pitchFamily="18" charset="0"/>
            </a:rPr>
            <a:t> </a:t>
          </a:r>
          <a:endParaRPr lang="en-US" sz="1800" b="1" i="0" dirty="0">
            <a:latin typeface="WhitneyCondensed Semibold" pitchFamily="2" charset="77"/>
          </a:endParaRPr>
        </a:p>
      </dgm:t>
    </dgm:pt>
    <dgm:pt modelId="{D079D6B5-171E-4656-A49C-84A794B47AB1}" type="parTrans" cxnId="{590E7F33-FD7A-4795-B979-4D02A67CC890}">
      <dgm:prSet/>
      <dgm:spPr/>
      <dgm:t>
        <a:bodyPr/>
        <a:lstStyle/>
        <a:p>
          <a:endParaRPr lang="en-US" sz="1800" b="1" i="0">
            <a:latin typeface="WhitneyCondensed Semibold" pitchFamily="2" charset="77"/>
          </a:endParaRPr>
        </a:p>
      </dgm:t>
    </dgm:pt>
    <dgm:pt modelId="{8FF2E6C4-C27A-41A3-9ECD-D4B6F5DCC8AB}" type="sibTrans" cxnId="{590E7F33-FD7A-4795-B979-4D02A67CC890}">
      <dgm:prSet/>
      <dgm:spPr/>
      <dgm:t>
        <a:bodyPr/>
        <a:lstStyle/>
        <a:p>
          <a:endParaRPr lang="en-US" sz="1800" b="1" i="0">
            <a:latin typeface="WhitneyCondensed Semibold" pitchFamily="2" charset="77"/>
          </a:endParaRPr>
        </a:p>
      </dgm:t>
    </dgm:pt>
    <dgm:pt modelId="{530AACB3-542E-4B3D-A5BF-C390E0C199C8}">
      <dgm:prSet phldrT="[Text]" custT="1"/>
      <dgm:spPr/>
      <dgm:t>
        <a:bodyPr/>
        <a:lstStyle/>
        <a:p>
          <a:r>
            <a:rPr lang="en-US" sz="1800" b="1" i="0" dirty="0">
              <a:latin typeface="WhitneyCondensed Semibold" pitchFamily="2" charset="77"/>
              <a:cs typeface="Times New Roman" panose="02020603050405020304" pitchFamily="18" charset="0"/>
            </a:rPr>
            <a:t>Most effective low cost Lustrous Carbon de-oxidant to help prevent sand-metal reaction</a:t>
          </a:r>
          <a:endParaRPr lang="en-US" sz="1800" b="1" i="0" dirty="0">
            <a:latin typeface="WhitneyCondensed Semibold" pitchFamily="2" charset="77"/>
          </a:endParaRPr>
        </a:p>
      </dgm:t>
    </dgm:pt>
    <dgm:pt modelId="{B3FC6D66-DB78-4635-8D48-9F04901B6959}" type="parTrans" cxnId="{3DEC5ABE-15AF-417B-A84F-D8491AFE8D07}">
      <dgm:prSet/>
      <dgm:spPr/>
      <dgm:t>
        <a:bodyPr/>
        <a:lstStyle/>
        <a:p>
          <a:endParaRPr lang="en-US" sz="1800" b="1" i="0">
            <a:latin typeface="WhitneyCondensed Semibold" pitchFamily="2" charset="77"/>
          </a:endParaRPr>
        </a:p>
      </dgm:t>
    </dgm:pt>
    <dgm:pt modelId="{75AF7EDB-C432-4901-9CD1-6A7966A1887C}" type="sibTrans" cxnId="{3DEC5ABE-15AF-417B-A84F-D8491AFE8D07}">
      <dgm:prSet/>
      <dgm:spPr/>
      <dgm:t>
        <a:bodyPr/>
        <a:lstStyle/>
        <a:p>
          <a:endParaRPr lang="en-US" sz="1800" b="1" i="0">
            <a:latin typeface="WhitneyCondensed Semibold" pitchFamily="2" charset="77"/>
          </a:endParaRPr>
        </a:p>
      </dgm:t>
    </dgm:pt>
    <dgm:pt modelId="{8990763F-6446-4455-AEB0-37F55575F6E6}">
      <dgm:prSet phldrT="[Text]" custT="1"/>
      <dgm:spPr/>
      <dgm:t>
        <a:bodyPr/>
        <a:lstStyle/>
        <a:p>
          <a:r>
            <a:rPr lang="en-IN" sz="1800" b="1" i="0" dirty="0">
              <a:latin typeface="WhitneyCondensed Semibold" pitchFamily="2" charset="77"/>
              <a:cs typeface="Times New Roman" panose="02020603050405020304" pitchFamily="18" charset="0"/>
            </a:rPr>
            <a:t>Dextrin, Wood Flour, etc., used based on the specific requirement</a:t>
          </a:r>
          <a:endParaRPr lang="en-US" sz="1800" b="1" i="0" dirty="0">
            <a:latin typeface="WhitneyCondensed Semibold" pitchFamily="2" charset="77"/>
          </a:endParaRPr>
        </a:p>
      </dgm:t>
    </dgm:pt>
    <dgm:pt modelId="{FE6C5163-0F46-451E-9474-B0AB987A26A4}" type="parTrans" cxnId="{B014A6A2-FA8C-405F-93B7-4A5A37DC5A6B}">
      <dgm:prSet/>
      <dgm:spPr/>
      <dgm:t>
        <a:bodyPr/>
        <a:lstStyle/>
        <a:p>
          <a:endParaRPr lang="en-US" sz="1800" b="1" i="0">
            <a:latin typeface="WhitneyCondensed Semibold" pitchFamily="2" charset="77"/>
          </a:endParaRPr>
        </a:p>
      </dgm:t>
    </dgm:pt>
    <dgm:pt modelId="{FFB17E55-5A7A-419D-B989-ACD01BFBB990}" type="sibTrans" cxnId="{B014A6A2-FA8C-405F-93B7-4A5A37DC5A6B}">
      <dgm:prSet/>
      <dgm:spPr/>
      <dgm:t>
        <a:bodyPr/>
        <a:lstStyle/>
        <a:p>
          <a:endParaRPr lang="en-US" sz="1800" b="1" i="0">
            <a:latin typeface="WhitneyCondensed Semibold" pitchFamily="2" charset="77"/>
          </a:endParaRPr>
        </a:p>
      </dgm:t>
    </dgm:pt>
    <dgm:pt modelId="{F329C7F0-A95C-44DE-ACE5-08F472FE42A7}" type="pres">
      <dgm:prSet presAssocID="{87E61DE8-94F6-49A8-A64E-9BBDB8B47D14}" presName="linear" presStyleCnt="0">
        <dgm:presLayoutVars>
          <dgm:dir/>
          <dgm:animLvl val="lvl"/>
          <dgm:resizeHandles val="exact"/>
        </dgm:presLayoutVars>
      </dgm:prSet>
      <dgm:spPr/>
    </dgm:pt>
    <dgm:pt modelId="{F325545B-753A-462B-97C4-CE9461D9B65B}" type="pres">
      <dgm:prSet presAssocID="{35A99E71-A08E-4DDB-9E57-7AFC95B39A5A}" presName="parentLin" presStyleCnt="0"/>
      <dgm:spPr/>
    </dgm:pt>
    <dgm:pt modelId="{86DD0261-C272-4918-B1AF-50E2D0D552E8}" type="pres">
      <dgm:prSet presAssocID="{35A99E71-A08E-4DDB-9E57-7AFC95B39A5A}" presName="parentLeftMargin" presStyleLbl="node1" presStyleIdx="0" presStyleCnt="5"/>
      <dgm:spPr/>
    </dgm:pt>
    <dgm:pt modelId="{E21903DA-7C29-4D3F-8579-20EEE2A2C60A}" type="pres">
      <dgm:prSet presAssocID="{35A99E71-A08E-4DDB-9E57-7AFC95B39A5A}" presName="parentText" presStyleLbl="node1" presStyleIdx="0" presStyleCnt="5">
        <dgm:presLayoutVars>
          <dgm:chMax val="0"/>
          <dgm:bulletEnabled val="1"/>
        </dgm:presLayoutVars>
      </dgm:prSet>
      <dgm:spPr/>
    </dgm:pt>
    <dgm:pt modelId="{37E425D8-EF4A-46BE-B38D-8048AEA9005F}" type="pres">
      <dgm:prSet presAssocID="{35A99E71-A08E-4DDB-9E57-7AFC95B39A5A}" presName="negativeSpace" presStyleCnt="0"/>
      <dgm:spPr/>
    </dgm:pt>
    <dgm:pt modelId="{9A0B6259-24BA-4311-A2E7-CE924223F13B}" type="pres">
      <dgm:prSet presAssocID="{35A99E71-A08E-4DDB-9E57-7AFC95B39A5A}" presName="childText" presStyleLbl="conFgAcc1" presStyleIdx="0" presStyleCnt="5">
        <dgm:presLayoutVars>
          <dgm:bulletEnabled val="1"/>
        </dgm:presLayoutVars>
      </dgm:prSet>
      <dgm:spPr/>
    </dgm:pt>
    <dgm:pt modelId="{83D7B0B0-C51F-4171-8998-E36AEC5B361A}" type="pres">
      <dgm:prSet presAssocID="{AB19888C-6B3B-4A4B-979D-995DC5D6740D}" presName="spaceBetweenRectangles" presStyleCnt="0"/>
      <dgm:spPr/>
    </dgm:pt>
    <dgm:pt modelId="{2D12DB71-7C2C-40C4-B585-3633ABB873FF}" type="pres">
      <dgm:prSet presAssocID="{849BA6FE-1C3A-470C-89E0-B3BA5F092376}" presName="parentLin" presStyleCnt="0"/>
      <dgm:spPr/>
    </dgm:pt>
    <dgm:pt modelId="{FC2C3E86-345E-4E83-B7B9-5F95CC4A58B6}" type="pres">
      <dgm:prSet presAssocID="{849BA6FE-1C3A-470C-89E0-B3BA5F092376}" presName="parentLeftMargin" presStyleLbl="node1" presStyleIdx="0" presStyleCnt="5"/>
      <dgm:spPr/>
    </dgm:pt>
    <dgm:pt modelId="{403192A6-231C-4EF7-B88E-AF0572B9E1E2}" type="pres">
      <dgm:prSet presAssocID="{849BA6FE-1C3A-470C-89E0-B3BA5F092376}" presName="parentText" presStyleLbl="node1" presStyleIdx="1" presStyleCnt="5">
        <dgm:presLayoutVars>
          <dgm:chMax val="0"/>
          <dgm:bulletEnabled val="1"/>
        </dgm:presLayoutVars>
      </dgm:prSet>
      <dgm:spPr/>
    </dgm:pt>
    <dgm:pt modelId="{B9511126-26DD-4577-B146-33E8D3EAFBC8}" type="pres">
      <dgm:prSet presAssocID="{849BA6FE-1C3A-470C-89E0-B3BA5F092376}" presName="negativeSpace" presStyleCnt="0"/>
      <dgm:spPr/>
    </dgm:pt>
    <dgm:pt modelId="{71B22337-4B83-46D1-B931-5A59FF192147}" type="pres">
      <dgm:prSet presAssocID="{849BA6FE-1C3A-470C-89E0-B3BA5F092376}" presName="childText" presStyleLbl="conFgAcc1" presStyleIdx="1" presStyleCnt="5">
        <dgm:presLayoutVars>
          <dgm:bulletEnabled val="1"/>
        </dgm:presLayoutVars>
      </dgm:prSet>
      <dgm:spPr/>
    </dgm:pt>
    <dgm:pt modelId="{896EE30A-FD53-471E-9E3D-4BA991F374C1}" type="pres">
      <dgm:prSet presAssocID="{58F21E99-7256-4425-ACD3-D11670C9423C}" presName="spaceBetweenRectangles" presStyleCnt="0"/>
      <dgm:spPr/>
    </dgm:pt>
    <dgm:pt modelId="{75CCB5FB-FEFB-4597-ABBC-4D6B24AC8494}" type="pres">
      <dgm:prSet presAssocID="{7629E0AD-F35F-4285-A05A-7CC1F5E3816D}" presName="parentLin" presStyleCnt="0"/>
      <dgm:spPr/>
    </dgm:pt>
    <dgm:pt modelId="{2DF02307-A55E-4BF8-B4A2-C663E011F9F1}" type="pres">
      <dgm:prSet presAssocID="{7629E0AD-F35F-4285-A05A-7CC1F5E3816D}" presName="parentLeftMargin" presStyleLbl="node1" presStyleIdx="1" presStyleCnt="5"/>
      <dgm:spPr/>
    </dgm:pt>
    <dgm:pt modelId="{18E2A8B6-A40B-4CAB-BE3C-9A7721205CC7}" type="pres">
      <dgm:prSet presAssocID="{7629E0AD-F35F-4285-A05A-7CC1F5E3816D}" presName="parentText" presStyleLbl="node1" presStyleIdx="2" presStyleCnt="5">
        <dgm:presLayoutVars>
          <dgm:chMax val="0"/>
          <dgm:bulletEnabled val="1"/>
        </dgm:presLayoutVars>
      </dgm:prSet>
      <dgm:spPr/>
    </dgm:pt>
    <dgm:pt modelId="{BD317A2C-A96E-472F-AE11-1FA289AF8615}" type="pres">
      <dgm:prSet presAssocID="{7629E0AD-F35F-4285-A05A-7CC1F5E3816D}" presName="negativeSpace" presStyleCnt="0"/>
      <dgm:spPr/>
    </dgm:pt>
    <dgm:pt modelId="{C2422797-B5AC-4D4E-90C4-9ABDA8C33C99}" type="pres">
      <dgm:prSet presAssocID="{7629E0AD-F35F-4285-A05A-7CC1F5E3816D}" presName="childText" presStyleLbl="conFgAcc1" presStyleIdx="2" presStyleCnt="5">
        <dgm:presLayoutVars>
          <dgm:bulletEnabled val="1"/>
        </dgm:presLayoutVars>
      </dgm:prSet>
      <dgm:spPr/>
    </dgm:pt>
    <dgm:pt modelId="{EBB12A38-6C46-4EB0-92B1-4AA3C92D6D0A}" type="pres">
      <dgm:prSet presAssocID="{38691069-EF97-49A1-91C9-41507ED252DF}" presName="spaceBetweenRectangles" presStyleCnt="0"/>
      <dgm:spPr/>
    </dgm:pt>
    <dgm:pt modelId="{8E94861E-653D-4EBB-B818-F036DD82CE69}" type="pres">
      <dgm:prSet presAssocID="{33E0BC23-FDE3-4DA8-8A6D-729CB66F9E63}" presName="parentLin" presStyleCnt="0"/>
      <dgm:spPr/>
    </dgm:pt>
    <dgm:pt modelId="{21BF54CC-6E1D-4479-8262-1AE8F4EB3CFC}" type="pres">
      <dgm:prSet presAssocID="{33E0BC23-FDE3-4DA8-8A6D-729CB66F9E63}" presName="parentLeftMargin" presStyleLbl="node1" presStyleIdx="2" presStyleCnt="5"/>
      <dgm:spPr/>
    </dgm:pt>
    <dgm:pt modelId="{DCD35824-C1DB-435A-97E7-EE9B386442F0}" type="pres">
      <dgm:prSet presAssocID="{33E0BC23-FDE3-4DA8-8A6D-729CB66F9E63}" presName="parentText" presStyleLbl="node1" presStyleIdx="3" presStyleCnt="5">
        <dgm:presLayoutVars>
          <dgm:chMax val="0"/>
          <dgm:bulletEnabled val="1"/>
        </dgm:presLayoutVars>
      </dgm:prSet>
      <dgm:spPr/>
    </dgm:pt>
    <dgm:pt modelId="{D6EBA5E3-2F12-40F4-ACD5-1C82DC840996}" type="pres">
      <dgm:prSet presAssocID="{33E0BC23-FDE3-4DA8-8A6D-729CB66F9E63}" presName="negativeSpace" presStyleCnt="0"/>
      <dgm:spPr/>
    </dgm:pt>
    <dgm:pt modelId="{D1204109-190A-40D5-8F30-C0638BADD1EA}" type="pres">
      <dgm:prSet presAssocID="{33E0BC23-FDE3-4DA8-8A6D-729CB66F9E63}" presName="childText" presStyleLbl="conFgAcc1" presStyleIdx="3" presStyleCnt="5">
        <dgm:presLayoutVars>
          <dgm:bulletEnabled val="1"/>
        </dgm:presLayoutVars>
      </dgm:prSet>
      <dgm:spPr/>
    </dgm:pt>
    <dgm:pt modelId="{70FF8E0D-2617-4EFB-8747-A9461A384DA8}" type="pres">
      <dgm:prSet presAssocID="{78918A90-F0D6-4ABD-91AA-DBF2AED40A39}" presName="spaceBetweenRectangles" presStyleCnt="0"/>
      <dgm:spPr/>
    </dgm:pt>
    <dgm:pt modelId="{152DD979-FD59-4AF6-B829-AB04524E8CD7}" type="pres">
      <dgm:prSet presAssocID="{BCE23458-F92C-4F12-9598-DFF5F290C200}" presName="parentLin" presStyleCnt="0"/>
      <dgm:spPr/>
    </dgm:pt>
    <dgm:pt modelId="{BCBC065C-26D9-4F0A-ABFA-033360BE3AAC}" type="pres">
      <dgm:prSet presAssocID="{BCE23458-F92C-4F12-9598-DFF5F290C200}" presName="parentLeftMargin" presStyleLbl="node1" presStyleIdx="3" presStyleCnt="5"/>
      <dgm:spPr/>
    </dgm:pt>
    <dgm:pt modelId="{FB7BDAAA-8464-4D47-BD8A-9C90B07BB0AE}" type="pres">
      <dgm:prSet presAssocID="{BCE23458-F92C-4F12-9598-DFF5F290C200}" presName="parentText" presStyleLbl="node1" presStyleIdx="4" presStyleCnt="5">
        <dgm:presLayoutVars>
          <dgm:chMax val="0"/>
          <dgm:bulletEnabled val="1"/>
        </dgm:presLayoutVars>
      </dgm:prSet>
      <dgm:spPr/>
    </dgm:pt>
    <dgm:pt modelId="{1D7CC50C-FF96-493F-AB9C-D6F1F8E25699}" type="pres">
      <dgm:prSet presAssocID="{BCE23458-F92C-4F12-9598-DFF5F290C200}" presName="negativeSpace" presStyleCnt="0"/>
      <dgm:spPr/>
    </dgm:pt>
    <dgm:pt modelId="{5C7EA339-0A12-439A-AD7E-3A18268EC8E1}" type="pres">
      <dgm:prSet presAssocID="{BCE23458-F92C-4F12-9598-DFF5F290C200}" presName="childText" presStyleLbl="conFgAcc1" presStyleIdx="4" presStyleCnt="5">
        <dgm:presLayoutVars>
          <dgm:bulletEnabled val="1"/>
        </dgm:presLayoutVars>
      </dgm:prSet>
      <dgm:spPr/>
    </dgm:pt>
  </dgm:ptLst>
  <dgm:cxnLst>
    <dgm:cxn modelId="{392E3D18-4DD0-4D0F-8C4D-291C6950C64A}" type="presOf" srcId="{4B291C3C-42AA-4915-AE97-60504CC3AC73}" destId="{71B22337-4B83-46D1-B931-5A59FF192147}" srcOrd="0" destOrd="0" presId="urn:microsoft.com/office/officeart/2005/8/layout/list1"/>
    <dgm:cxn modelId="{645EDB1A-C451-42CF-8E79-BF4A42331F43}" srcId="{35A99E71-A08E-4DDB-9E57-7AFC95B39A5A}" destId="{E9AFE388-56F4-4566-998E-AEFA9F5A2CA2}" srcOrd="0" destOrd="0" parTransId="{40CF32BA-1E1D-4A4F-8586-34D398F22BF2}" sibTransId="{F13E23EE-2CA3-428E-A374-2532966E0F53}"/>
    <dgm:cxn modelId="{945B0F25-7A05-4D68-A202-512BFBD28AF1}" srcId="{87E61DE8-94F6-49A8-A64E-9BBDB8B47D14}" destId="{7629E0AD-F35F-4285-A05A-7CC1F5E3816D}" srcOrd="2" destOrd="0" parTransId="{CD349F1E-9005-4B27-833C-C94147D3AB91}" sibTransId="{38691069-EF97-49A1-91C9-41507ED252DF}"/>
    <dgm:cxn modelId="{9F77A027-2450-4668-8348-443BB96782E6}" type="presOf" srcId="{87E61DE8-94F6-49A8-A64E-9BBDB8B47D14}" destId="{F329C7F0-A95C-44DE-ACE5-08F472FE42A7}" srcOrd="0" destOrd="0" presId="urn:microsoft.com/office/officeart/2005/8/layout/list1"/>
    <dgm:cxn modelId="{18624F28-9118-4149-89A2-5F7BBDECB89E}" type="presOf" srcId="{F08E5FE6-BAC5-4322-911A-52A30F711B16}" destId="{C2422797-B5AC-4D4E-90C4-9ABDA8C33C99}" srcOrd="0" destOrd="0" presId="urn:microsoft.com/office/officeart/2005/8/layout/list1"/>
    <dgm:cxn modelId="{590E7F33-FD7A-4795-B979-4D02A67CC890}" srcId="{7629E0AD-F35F-4285-A05A-7CC1F5E3816D}" destId="{F08E5FE6-BAC5-4322-911A-52A30F711B16}" srcOrd="0" destOrd="0" parTransId="{D079D6B5-171E-4656-A49C-84A794B47AB1}" sibTransId="{8FF2E6C4-C27A-41A3-9ECD-D4B6F5DCC8AB}"/>
    <dgm:cxn modelId="{C8E5423E-7F2F-4E12-99F7-A6542A919BCB}" type="presOf" srcId="{35A99E71-A08E-4DDB-9E57-7AFC95B39A5A}" destId="{86DD0261-C272-4918-B1AF-50E2D0D552E8}" srcOrd="0" destOrd="0" presId="urn:microsoft.com/office/officeart/2005/8/layout/list1"/>
    <dgm:cxn modelId="{E7714052-CD0A-4C5A-8520-670C2682C10D}" type="presOf" srcId="{849BA6FE-1C3A-470C-89E0-B3BA5F092376}" destId="{403192A6-231C-4EF7-B88E-AF0572B9E1E2}" srcOrd="1" destOrd="0" presId="urn:microsoft.com/office/officeart/2005/8/layout/list1"/>
    <dgm:cxn modelId="{6EA06368-8F52-43EC-9EF7-71F5DC16AB7A}" srcId="{87E61DE8-94F6-49A8-A64E-9BBDB8B47D14}" destId="{33E0BC23-FDE3-4DA8-8A6D-729CB66F9E63}" srcOrd="3" destOrd="0" parTransId="{C41096C7-0579-4440-845F-578A0C61B550}" sibTransId="{78918A90-F0D6-4ABD-91AA-DBF2AED40A39}"/>
    <dgm:cxn modelId="{69268F76-9D3D-4CFD-88D4-0890E66FDD39}" type="presOf" srcId="{BCE23458-F92C-4F12-9598-DFF5F290C200}" destId="{BCBC065C-26D9-4F0A-ABFA-033360BE3AAC}" srcOrd="0" destOrd="0" presId="urn:microsoft.com/office/officeart/2005/8/layout/list1"/>
    <dgm:cxn modelId="{B5ECD37B-CEC9-43E6-9257-CC3836ED98AD}" type="presOf" srcId="{E9AFE388-56F4-4566-998E-AEFA9F5A2CA2}" destId="{9A0B6259-24BA-4311-A2E7-CE924223F13B}" srcOrd="0" destOrd="0" presId="urn:microsoft.com/office/officeart/2005/8/layout/list1"/>
    <dgm:cxn modelId="{EDE48B7E-DB42-4F77-A1F7-498917150886}" srcId="{87E61DE8-94F6-49A8-A64E-9BBDB8B47D14}" destId="{849BA6FE-1C3A-470C-89E0-B3BA5F092376}" srcOrd="1" destOrd="0" parTransId="{50980D60-0199-4F2B-9F01-1F3A42E298A5}" sibTransId="{58F21E99-7256-4425-ACD3-D11670C9423C}"/>
    <dgm:cxn modelId="{8F32E490-4B43-4ADC-82A2-5DA998AB318B}" type="presOf" srcId="{BCE23458-F92C-4F12-9598-DFF5F290C200}" destId="{FB7BDAAA-8464-4D47-BD8A-9C90B07BB0AE}" srcOrd="1" destOrd="0" presId="urn:microsoft.com/office/officeart/2005/8/layout/list1"/>
    <dgm:cxn modelId="{049A6096-9CCB-4C7F-A9D3-E87A51EB5B9C}" type="presOf" srcId="{7629E0AD-F35F-4285-A05A-7CC1F5E3816D}" destId="{18E2A8B6-A40B-4CAB-BE3C-9A7721205CC7}" srcOrd="1" destOrd="0" presId="urn:microsoft.com/office/officeart/2005/8/layout/list1"/>
    <dgm:cxn modelId="{B014A6A2-FA8C-405F-93B7-4A5A37DC5A6B}" srcId="{BCE23458-F92C-4F12-9598-DFF5F290C200}" destId="{8990763F-6446-4455-AEB0-37F55575F6E6}" srcOrd="0" destOrd="0" parTransId="{FE6C5163-0F46-451E-9474-B0AB987A26A4}" sibTransId="{FFB17E55-5A7A-419D-B989-ACD01BFBB990}"/>
    <dgm:cxn modelId="{C713F1B9-94C3-4DA2-A2B7-BABEF3B403C2}" type="presOf" srcId="{849BA6FE-1C3A-470C-89E0-B3BA5F092376}" destId="{FC2C3E86-345E-4E83-B7B9-5F95CC4A58B6}" srcOrd="0" destOrd="0" presId="urn:microsoft.com/office/officeart/2005/8/layout/list1"/>
    <dgm:cxn modelId="{3DEC5ABE-15AF-417B-A84F-D8491AFE8D07}" srcId="{33E0BC23-FDE3-4DA8-8A6D-729CB66F9E63}" destId="{530AACB3-542E-4B3D-A5BF-C390E0C199C8}" srcOrd="0" destOrd="0" parTransId="{B3FC6D66-DB78-4635-8D48-9F04901B6959}" sibTransId="{75AF7EDB-C432-4901-9CD1-6A7966A1887C}"/>
    <dgm:cxn modelId="{6C322FCF-E07D-4C31-A064-B589AF184764}" srcId="{87E61DE8-94F6-49A8-A64E-9BBDB8B47D14}" destId="{BCE23458-F92C-4F12-9598-DFF5F290C200}" srcOrd="4" destOrd="0" parTransId="{80D2762E-1CC5-4C5C-8227-551AA240292F}" sibTransId="{FD763702-E78C-4A1C-9C41-91F31C3A095F}"/>
    <dgm:cxn modelId="{7767CDD4-CE83-4936-8873-0F3551F4A7AA}" srcId="{849BA6FE-1C3A-470C-89E0-B3BA5F092376}" destId="{4B291C3C-42AA-4915-AE97-60504CC3AC73}" srcOrd="0" destOrd="0" parTransId="{35DF898E-A35E-4AA7-85F8-7D9CC2E225B1}" sibTransId="{68B4E147-A6FA-4AF3-9E12-4C33F6F57F4D}"/>
    <dgm:cxn modelId="{AFF620D6-5B44-4C6E-B3B3-7EF9225581EA}" type="presOf" srcId="{530AACB3-542E-4B3D-A5BF-C390E0C199C8}" destId="{D1204109-190A-40D5-8F30-C0638BADD1EA}" srcOrd="0" destOrd="0" presId="urn:microsoft.com/office/officeart/2005/8/layout/list1"/>
    <dgm:cxn modelId="{9E5C64D6-3494-4AD2-A6D6-74B2BF065C44}" srcId="{87E61DE8-94F6-49A8-A64E-9BBDB8B47D14}" destId="{35A99E71-A08E-4DDB-9E57-7AFC95B39A5A}" srcOrd="0" destOrd="0" parTransId="{80419BF7-DA01-4045-A200-4C213017B621}" sibTransId="{AB19888C-6B3B-4A4B-979D-995DC5D6740D}"/>
    <dgm:cxn modelId="{E3C462DA-01F0-44E9-AA3D-D29EED8829E5}" type="presOf" srcId="{33E0BC23-FDE3-4DA8-8A6D-729CB66F9E63}" destId="{DCD35824-C1DB-435A-97E7-EE9B386442F0}" srcOrd="1" destOrd="0" presId="urn:microsoft.com/office/officeart/2005/8/layout/list1"/>
    <dgm:cxn modelId="{AC33B9E4-C391-418E-A556-31D15C7497C0}" type="presOf" srcId="{8990763F-6446-4455-AEB0-37F55575F6E6}" destId="{5C7EA339-0A12-439A-AD7E-3A18268EC8E1}" srcOrd="0" destOrd="0" presId="urn:microsoft.com/office/officeart/2005/8/layout/list1"/>
    <dgm:cxn modelId="{5ED148EA-7350-4BC9-A562-06A9D472E93D}" type="presOf" srcId="{7629E0AD-F35F-4285-A05A-7CC1F5E3816D}" destId="{2DF02307-A55E-4BF8-B4A2-C663E011F9F1}" srcOrd="0" destOrd="0" presId="urn:microsoft.com/office/officeart/2005/8/layout/list1"/>
    <dgm:cxn modelId="{69FDC5F4-2081-48FA-A809-75200DAC13E7}" type="presOf" srcId="{33E0BC23-FDE3-4DA8-8A6D-729CB66F9E63}" destId="{21BF54CC-6E1D-4479-8262-1AE8F4EB3CFC}" srcOrd="0" destOrd="0" presId="urn:microsoft.com/office/officeart/2005/8/layout/list1"/>
    <dgm:cxn modelId="{FBF042F5-F57B-4733-BC0A-CA922354738B}" type="presOf" srcId="{35A99E71-A08E-4DDB-9E57-7AFC95B39A5A}" destId="{E21903DA-7C29-4D3F-8579-20EEE2A2C60A}" srcOrd="1" destOrd="0" presId="urn:microsoft.com/office/officeart/2005/8/layout/list1"/>
    <dgm:cxn modelId="{FF92122B-164D-4764-8759-95E68EC0B4F7}" type="presParOf" srcId="{F329C7F0-A95C-44DE-ACE5-08F472FE42A7}" destId="{F325545B-753A-462B-97C4-CE9461D9B65B}" srcOrd="0" destOrd="0" presId="urn:microsoft.com/office/officeart/2005/8/layout/list1"/>
    <dgm:cxn modelId="{563C6779-D60E-4E31-AE6A-2D4A83DB58F8}" type="presParOf" srcId="{F325545B-753A-462B-97C4-CE9461D9B65B}" destId="{86DD0261-C272-4918-B1AF-50E2D0D552E8}" srcOrd="0" destOrd="0" presId="urn:microsoft.com/office/officeart/2005/8/layout/list1"/>
    <dgm:cxn modelId="{FF5FA89B-4089-4808-BF6E-AD23EEC6DD09}" type="presParOf" srcId="{F325545B-753A-462B-97C4-CE9461D9B65B}" destId="{E21903DA-7C29-4D3F-8579-20EEE2A2C60A}" srcOrd="1" destOrd="0" presId="urn:microsoft.com/office/officeart/2005/8/layout/list1"/>
    <dgm:cxn modelId="{95DDA072-6C68-4D7E-88F0-3002DBF44710}" type="presParOf" srcId="{F329C7F0-A95C-44DE-ACE5-08F472FE42A7}" destId="{37E425D8-EF4A-46BE-B38D-8048AEA9005F}" srcOrd="1" destOrd="0" presId="urn:microsoft.com/office/officeart/2005/8/layout/list1"/>
    <dgm:cxn modelId="{B9364A10-BBBD-4EDD-B13F-CB33B256258D}" type="presParOf" srcId="{F329C7F0-A95C-44DE-ACE5-08F472FE42A7}" destId="{9A0B6259-24BA-4311-A2E7-CE924223F13B}" srcOrd="2" destOrd="0" presId="urn:microsoft.com/office/officeart/2005/8/layout/list1"/>
    <dgm:cxn modelId="{150EB335-7377-4017-9182-47F5606E852E}" type="presParOf" srcId="{F329C7F0-A95C-44DE-ACE5-08F472FE42A7}" destId="{83D7B0B0-C51F-4171-8998-E36AEC5B361A}" srcOrd="3" destOrd="0" presId="urn:microsoft.com/office/officeart/2005/8/layout/list1"/>
    <dgm:cxn modelId="{E7DCCB39-DC9A-4066-B3C6-32A6D388EED2}" type="presParOf" srcId="{F329C7F0-A95C-44DE-ACE5-08F472FE42A7}" destId="{2D12DB71-7C2C-40C4-B585-3633ABB873FF}" srcOrd="4" destOrd="0" presId="urn:microsoft.com/office/officeart/2005/8/layout/list1"/>
    <dgm:cxn modelId="{437ABBC3-7C8C-4394-B1F6-7B7881DD0730}" type="presParOf" srcId="{2D12DB71-7C2C-40C4-B585-3633ABB873FF}" destId="{FC2C3E86-345E-4E83-B7B9-5F95CC4A58B6}" srcOrd="0" destOrd="0" presId="urn:microsoft.com/office/officeart/2005/8/layout/list1"/>
    <dgm:cxn modelId="{F1788280-5394-4E9E-829A-921E8E48BE81}" type="presParOf" srcId="{2D12DB71-7C2C-40C4-B585-3633ABB873FF}" destId="{403192A6-231C-4EF7-B88E-AF0572B9E1E2}" srcOrd="1" destOrd="0" presId="urn:microsoft.com/office/officeart/2005/8/layout/list1"/>
    <dgm:cxn modelId="{1E1E76B5-7B53-44A6-98F4-B66471198698}" type="presParOf" srcId="{F329C7F0-A95C-44DE-ACE5-08F472FE42A7}" destId="{B9511126-26DD-4577-B146-33E8D3EAFBC8}" srcOrd="5" destOrd="0" presId="urn:microsoft.com/office/officeart/2005/8/layout/list1"/>
    <dgm:cxn modelId="{31D23663-1B65-40E1-B7C5-F5DDDA69E81E}" type="presParOf" srcId="{F329C7F0-A95C-44DE-ACE5-08F472FE42A7}" destId="{71B22337-4B83-46D1-B931-5A59FF192147}" srcOrd="6" destOrd="0" presId="urn:microsoft.com/office/officeart/2005/8/layout/list1"/>
    <dgm:cxn modelId="{952D65FF-501F-4ED2-B509-9F6B80CED86C}" type="presParOf" srcId="{F329C7F0-A95C-44DE-ACE5-08F472FE42A7}" destId="{896EE30A-FD53-471E-9E3D-4BA991F374C1}" srcOrd="7" destOrd="0" presId="urn:microsoft.com/office/officeart/2005/8/layout/list1"/>
    <dgm:cxn modelId="{C3B43C8D-2AEA-4295-AF03-83E62AADA037}" type="presParOf" srcId="{F329C7F0-A95C-44DE-ACE5-08F472FE42A7}" destId="{75CCB5FB-FEFB-4597-ABBC-4D6B24AC8494}" srcOrd="8" destOrd="0" presId="urn:microsoft.com/office/officeart/2005/8/layout/list1"/>
    <dgm:cxn modelId="{7A3035AE-75AE-460D-A690-3A0224E8684F}" type="presParOf" srcId="{75CCB5FB-FEFB-4597-ABBC-4D6B24AC8494}" destId="{2DF02307-A55E-4BF8-B4A2-C663E011F9F1}" srcOrd="0" destOrd="0" presId="urn:microsoft.com/office/officeart/2005/8/layout/list1"/>
    <dgm:cxn modelId="{0AAB6C05-C943-429D-971B-3D2BFA27031B}" type="presParOf" srcId="{75CCB5FB-FEFB-4597-ABBC-4D6B24AC8494}" destId="{18E2A8B6-A40B-4CAB-BE3C-9A7721205CC7}" srcOrd="1" destOrd="0" presId="urn:microsoft.com/office/officeart/2005/8/layout/list1"/>
    <dgm:cxn modelId="{8F41F0D1-C516-4AF6-B502-056455736E5E}" type="presParOf" srcId="{F329C7F0-A95C-44DE-ACE5-08F472FE42A7}" destId="{BD317A2C-A96E-472F-AE11-1FA289AF8615}" srcOrd="9" destOrd="0" presId="urn:microsoft.com/office/officeart/2005/8/layout/list1"/>
    <dgm:cxn modelId="{496A0D3F-856B-4B95-B204-A839CAD007C6}" type="presParOf" srcId="{F329C7F0-A95C-44DE-ACE5-08F472FE42A7}" destId="{C2422797-B5AC-4D4E-90C4-9ABDA8C33C99}" srcOrd="10" destOrd="0" presId="urn:microsoft.com/office/officeart/2005/8/layout/list1"/>
    <dgm:cxn modelId="{DB117D7E-FDFD-47D9-A919-67B6431F6BE5}" type="presParOf" srcId="{F329C7F0-A95C-44DE-ACE5-08F472FE42A7}" destId="{EBB12A38-6C46-4EB0-92B1-4AA3C92D6D0A}" srcOrd="11" destOrd="0" presId="urn:microsoft.com/office/officeart/2005/8/layout/list1"/>
    <dgm:cxn modelId="{6F6A2170-76CA-4A9B-A888-87711B014F61}" type="presParOf" srcId="{F329C7F0-A95C-44DE-ACE5-08F472FE42A7}" destId="{8E94861E-653D-4EBB-B818-F036DD82CE69}" srcOrd="12" destOrd="0" presId="urn:microsoft.com/office/officeart/2005/8/layout/list1"/>
    <dgm:cxn modelId="{1EE5D998-C1D7-436A-AA77-5E9481080761}" type="presParOf" srcId="{8E94861E-653D-4EBB-B818-F036DD82CE69}" destId="{21BF54CC-6E1D-4479-8262-1AE8F4EB3CFC}" srcOrd="0" destOrd="0" presId="urn:microsoft.com/office/officeart/2005/8/layout/list1"/>
    <dgm:cxn modelId="{E21B2383-1B8C-49A4-9FF3-93D0DEF22BE3}" type="presParOf" srcId="{8E94861E-653D-4EBB-B818-F036DD82CE69}" destId="{DCD35824-C1DB-435A-97E7-EE9B386442F0}" srcOrd="1" destOrd="0" presId="urn:microsoft.com/office/officeart/2005/8/layout/list1"/>
    <dgm:cxn modelId="{32239A7C-5BBF-4603-A938-70798E7D5802}" type="presParOf" srcId="{F329C7F0-A95C-44DE-ACE5-08F472FE42A7}" destId="{D6EBA5E3-2F12-40F4-ACD5-1C82DC840996}" srcOrd="13" destOrd="0" presId="urn:microsoft.com/office/officeart/2005/8/layout/list1"/>
    <dgm:cxn modelId="{B9B6E3A1-8D8A-43B3-B73F-86989E11BB12}" type="presParOf" srcId="{F329C7F0-A95C-44DE-ACE5-08F472FE42A7}" destId="{D1204109-190A-40D5-8F30-C0638BADD1EA}" srcOrd="14" destOrd="0" presId="urn:microsoft.com/office/officeart/2005/8/layout/list1"/>
    <dgm:cxn modelId="{EBE25898-0CF8-45EA-B309-425FD04DD7C3}" type="presParOf" srcId="{F329C7F0-A95C-44DE-ACE5-08F472FE42A7}" destId="{70FF8E0D-2617-4EFB-8747-A9461A384DA8}" srcOrd="15" destOrd="0" presId="urn:microsoft.com/office/officeart/2005/8/layout/list1"/>
    <dgm:cxn modelId="{B1111438-F383-4324-980A-DDE7C73329CB}" type="presParOf" srcId="{F329C7F0-A95C-44DE-ACE5-08F472FE42A7}" destId="{152DD979-FD59-4AF6-B829-AB04524E8CD7}" srcOrd="16" destOrd="0" presId="urn:microsoft.com/office/officeart/2005/8/layout/list1"/>
    <dgm:cxn modelId="{6015B1E2-AE58-4B04-B412-B39A2FB29217}" type="presParOf" srcId="{152DD979-FD59-4AF6-B829-AB04524E8CD7}" destId="{BCBC065C-26D9-4F0A-ABFA-033360BE3AAC}" srcOrd="0" destOrd="0" presId="urn:microsoft.com/office/officeart/2005/8/layout/list1"/>
    <dgm:cxn modelId="{3CB086E5-DC2E-4937-B4A7-35AE379AC7A8}" type="presParOf" srcId="{152DD979-FD59-4AF6-B829-AB04524E8CD7}" destId="{FB7BDAAA-8464-4D47-BD8A-9C90B07BB0AE}" srcOrd="1" destOrd="0" presId="urn:microsoft.com/office/officeart/2005/8/layout/list1"/>
    <dgm:cxn modelId="{DB8D9A40-446B-4A0F-9E01-77FAF91D892A}" type="presParOf" srcId="{F329C7F0-A95C-44DE-ACE5-08F472FE42A7}" destId="{1D7CC50C-FF96-493F-AB9C-D6F1F8E25699}" srcOrd="17" destOrd="0" presId="urn:microsoft.com/office/officeart/2005/8/layout/list1"/>
    <dgm:cxn modelId="{B88D96FC-CE43-4441-9C27-75A56361AFAE}" type="presParOf" srcId="{F329C7F0-A95C-44DE-ACE5-08F472FE42A7}" destId="{5C7EA339-0A12-439A-AD7E-3A18268EC8E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E0B5A4-B174-4BCC-8217-97F333B2947E}" type="doc">
      <dgm:prSet loTypeId="urn:microsoft.com/office/officeart/2005/8/layout/venn1" loCatId="relationship" qsTypeId="urn:microsoft.com/office/officeart/2005/8/quickstyle/3d4" qsCatId="3D" csTypeId="urn:microsoft.com/office/officeart/2005/8/colors/colorful1" csCatId="colorful" phldr="1"/>
      <dgm:spPr/>
      <dgm:t>
        <a:bodyPr/>
        <a:lstStyle/>
        <a:p>
          <a:endParaRPr lang="en-US"/>
        </a:p>
      </dgm:t>
    </dgm:pt>
    <dgm:pt modelId="{DB320D14-CB32-491C-A172-1B366DEB4B90}">
      <dgm:prSet phldrT="[Text]" custT="1"/>
      <dgm:spPr>
        <a:solidFill>
          <a:schemeClr val="accent2">
            <a:lumMod val="40000"/>
            <a:lumOff val="60000"/>
            <a:alpha val="50000"/>
          </a:schemeClr>
        </a:solidFill>
      </dgm:spPr>
      <dgm:t>
        <a:bodyPr/>
        <a:lstStyle/>
        <a:p>
          <a:r>
            <a:rPr lang="en-US" sz="2000" b="1" dirty="0"/>
            <a:t>Data Analytics &amp;                       Decision Support</a:t>
          </a:r>
        </a:p>
        <a:p>
          <a:endParaRPr lang="en-US" sz="2000" b="1" dirty="0"/>
        </a:p>
      </dgm:t>
    </dgm:pt>
    <dgm:pt modelId="{4DF17053-6128-4840-9D94-9089A2A2D745}" type="parTrans" cxnId="{5E1265E7-1EDB-441B-9DFF-51413FE0ADEF}">
      <dgm:prSet/>
      <dgm:spPr/>
      <dgm:t>
        <a:bodyPr/>
        <a:lstStyle/>
        <a:p>
          <a:endParaRPr lang="en-US" sz="2000" b="1"/>
        </a:p>
      </dgm:t>
    </dgm:pt>
    <dgm:pt modelId="{533CF81B-3700-42DF-91D7-C992EEED86E9}" type="sibTrans" cxnId="{5E1265E7-1EDB-441B-9DFF-51413FE0ADEF}">
      <dgm:prSet/>
      <dgm:spPr/>
      <dgm:t>
        <a:bodyPr/>
        <a:lstStyle/>
        <a:p>
          <a:endParaRPr lang="en-US" sz="2000" b="1"/>
        </a:p>
      </dgm:t>
    </dgm:pt>
    <dgm:pt modelId="{BF2A6089-2872-4703-9916-6C446D597244}">
      <dgm:prSet phldrT="[Text]" custT="1"/>
      <dgm:spPr>
        <a:solidFill>
          <a:schemeClr val="accent6">
            <a:lumMod val="40000"/>
            <a:lumOff val="60000"/>
            <a:alpha val="50000"/>
          </a:schemeClr>
        </a:solidFill>
      </dgm:spPr>
      <dgm:t>
        <a:bodyPr/>
        <a:lstStyle/>
        <a:p>
          <a:r>
            <a:rPr lang="en-US" sz="2000" b="1" dirty="0"/>
            <a:t>Domain &amp; </a:t>
          </a:r>
          <a:r>
            <a:rPr lang="en-US" sz="2000" b="1" i="0" dirty="0"/>
            <a:t>legacy  based Human Expertise</a:t>
          </a:r>
          <a:r>
            <a:rPr lang="en-US" sz="2000" b="1" dirty="0"/>
            <a:t> </a:t>
          </a:r>
        </a:p>
      </dgm:t>
    </dgm:pt>
    <dgm:pt modelId="{9DFA6C66-D7CA-4603-81B0-2A18C78F00D0}" type="parTrans" cxnId="{B2B09FD3-AE4F-4B0F-B624-20B0D5A2C183}">
      <dgm:prSet/>
      <dgm:spPr/>
      <dgm:t>
        <a:bodyPr/>
        <a:lstStyle/>
        <a:p>
          <a:endParaRPr lang="en-US" sz="2000" b="1"/>
        </a:p>
      </dgm:t>
    </dgm:pt>
    <dgm:pt modelId="{7CF143DE-CE62-4D75-972D-627A87D4078D}" type="sibTrans" cxnId="{B2B09FD3-AE4F-4B0F-B624-20B0D5A2C183}">
      <dgm:prSet/>
      <dgm:spPr/>
      <dgm:t>
        <a:bodyPr/>
        <a:lstStyle/>
        <a:p>
          <a:endParaRPr lang="en-US" sz="2000" b="1"/>
        </a:p>
      </dgm:t>
    </dgm:pt>
    <dgm:pt modelId="{CE9119B6-9E7E-412F-8B72-EB798C45F7EF}">
      <dgm:prSet phldrT="[Text]" custT="1"/>
      <dgm:spPr>
        <a:solidFill>
          <a:schemeClr val="accent1">
            <a:lumMod val="40000"/>
            <a:lumOff val="60000"/>
            <a:alpha val="50000"/>
          </a:schemeClr>
        </a:solidFill>
      </dgm:spPr>
      <dgm:t>
        <a:bodyPr/>
        <a:lstStyle/>
        <a:p>
          <a:r>
            <a:rPr lang="en-US" sz="2000" b="1" dirty="0"/>
            <a:t>Additives Source &amp; Quality based on Key Performance Properties</a:t>
          </a:r>
        </a:p>
      </dgm:t>
    </dgm:pt>
    <dgm:pt modelId="{FC75ABBB-C6E7-4249-87D5-F7F41CD20977}" type="parTrans" cxnId="{3AB60BC8-E92E-40F5-8DF9-85095E4A8B70}">
      <dgm:prSet/>
      <dgm:spPr/>
      <dgm:t>
        <a:bodyPr/>
        <a:lstStyle/>
        <a:p>
          <a:endParaRPr lang="en-US" sz="2000" b="1"/>
        </a:p>
      </dgm:t>
    </dgm:pt>
    <dgm:pt modelId="{5EBC10BC-8015-44E4-8D36-75DC7D80AE6E}" type="sibTrans" cxnId="{3AB60BC8-E92E-40F5-8DF9-85095E4A8B70}">
      <dgm:prSet/>
      <dgm:spPr/>
      <dgm:t>
        <a:bodyPr/>
        <a:lstStyle/>
        <a:p>
          <a:endParaRPr lang="en-US" sz="2000" b="1"/>
        </a:p>
      </dgm:t>
    </dgm:pt>
    <dgm:pt modelId="{558E5DA7-938C-45BF-A789-99DFD6842348}" type="pres">
      <dgm:prSet presAssocID="{D3E0B5A4-B174-4BCC-8217-97F333B2947E}" presName="compositeShape" presStyleCnt="0">
        <dgm:presLayoutVars>
          <dgm:chMax val="7"/>
          <dgm:dir/>
          <dgm:resizeHandles val="exact"/>
        </dgm:presLayoutVars>
      </dgm:prSet>
      <dgm:spPr/>
    </dgm:pt>
    <dgm:pt modelId="{B2E238CB-08CA-40FC-99A8-6F7998AD944F}" type="pres">
      <dgm:prSet presAssocID="{DB320D14-CB32-491C-A172-1B366DEB4B90}" presName="circ1" presStyleLbl="vennNode1" presStyleIdx="0" presStyleCnt="3" custLinFactNeighborX="10931" custLinFactNeighborY="7899"/>
      <dgm:spPr/>
    </dgm:pt>
    <dgm:pt modelId="{E7567B99-9909-441A-987D-12112BB93D0A}" type="pres">
      <dgm:prSet presAssocID="{DB320D14-CB32-491C-A172-1B366DEB4B90}" presName="circ1Tx" presStyleLbl="revTx" presStyleIdx="0" presStyleCnt="0">
        <dgm:presLayoutVars>
          <dgm:chMax val="0"/>
          <dgm:chPref val="0"/>
          <dgm:bulletEnabled val="1"/>
        </dgm:presLayoutVars>
      </dgm:prSet>
      <dgm:spPr/>
    </dgm:pt>
    <dgm:pt modelId="{184496DA-D38C-4F97-940D-1C071C688018}" type="pres">
      <dgm:prSet presAssocID="{BF2A6089-2872-4703-9916-6C446D597244}" presName="circ2" presStyleLbl="vennNode1" presStyleIdx="1" presStyleCnt="3" custLinFactNeighborX="10698" custLinFactNeighborY="1039"/>
      <dgm:spPr/>
    </dgm:pt>
    <dgm:pt modelId="{3D8E2027-44FD-401E-9E00-F4BB3CDC5A0D}" type="pres">
      <dgm:prSet presAssocID="{BF2A6089-2872-4703-9916-6C446D597244}" presName="circ2Tx" presStyleLbl="revTx" presStyleIdx="0" presStyleCnt="0">
        <dgm:presLayoutVars>
          <dgm:chMax val="0"/>
          <dgm:chPref val="0"/>
          <dgm:bulletEnabled val="1"/>
        </dgm:presLayoutVars>
      </dgm:prSet>
      <dgm:spPr/>
    </dgm:pt>
    <dgm:pt modelId="{62222FA5-3D9B-4D4E-8EFE-5C28AF2BD5E2}" type="pres">
      <dgm:prSet presAssocID="{CE9119B6-9E7E-412F-8B72-EB798C45F7EF}" presName="circ3" presStyleLbl="vennNode1" presStyleIdx="2" presStyleCnt="3" custLinFactNeighborX="7575" custLinFactNeighborY="3728"/>
      <dgm:spPr/>
    </dgm:pt>
    <dgm:pt modelId="{63FEC18D-CF37-4ECC-A4F1-7588A1BEF1FB}" type="pres">
      <dgm:prSet presAssocID="{CE9119B6-9E7E-412F-8B72-EB798C45F7EF}" presName="circ3Tx" presStyleLbl="revTx" presStyleIdx="0" presStyleCnt="0">
        <dgm:presLayoutVars>
          <dgm:chMax val="0"/>
          <dgm:chPref val="0"/>
          <dgm:bulletEnabled val="1"/>
        </dgm:presLayoutVars>
      </dgm:prSet>
      <dgm:spPr/>
    </dgm:pt>
  </dgm:ptLst>
  <dgm:cxnLst>
    <dgm:cxn modelId="{DC28DB21-92AE-4051-B8E8-70F2A15FB2FE}" type="presOf" srcId="{DB320D14-CB32-491C-A172-1B366DEB4B90}" destId="{E7567B99-9909-441A-987D-12112BB93D0A}" srcOrd="1" destOrd="0" presId="urn:microsoft.com/office/officeart/2005/8/layout/venn1"/>
    <dgm:cxn modelId="{A8993B25-E360-4F86-BED1-9548513150F7}" type="presOf" srcId="{CE9119B6-9E7E-412F-8B72-EB798C45F7EF}" destId="{63FEC18D-CF37-4ECC-A4F1-7588A1BEF1FB}" srcOrd="1" destOrd="0" presId="urn:microsoft.com/office/officeart/2005/8/layout/venn1"/>
    <dgm:cxn modelId="{98047727-EA74-4303-B81C-3695853606C3}" type="presOf" srcId="{BF2A6089-2872-4703-9916-6C446D597244}" destId="{3D8E2027-44FD-401E-9E00-F4BB3CDC5A0D}" srcOrd="1" destOrd="0" presId="urn:microsoft.com/office/officeart/2005/8/layout/venn1"/>
    <dgm:cxn modelId="{B8757E37-6119-4F25-8327-3D8C0B0E410C}" type="presOf" srcId="{CE9119B6-9E7E-412F-8B72-EB798C45F7EF}" destId="{62222FA5-3D9B-4D4E-8EFE-5C28AF2BD5E2}" srcOrd="0" destOrd="0" presId="urn:microsoft.com/office/officeart/2005/8/layout/venn1"/>
    <dgm:cxn modelId="{15E1DE68-81B1-45ED-A739-C68619F36B80}" type="presOf" srcId="{DB320D14-CB32-491C-A172-1B366DEB4B90}" destId="{B2E238CB-08CA-40FC-99A8-6F7998AD944F}" srcOrd="0" destOrd="0" presId="urn:microsoft.com/office/officeart/2005/8/layout/venn1"/>
    <dgm:cxn modelId="{8CD75F71-1519-4128-BCB4-231CE52D11E3}" type="presOf" srcId="{BF2A6089-2872-4703-9916-6C446D597244}" destId="{184496DA-D38C-4F97-940D-1C071C688018}" srcOrd="0" destOrd="0" presId="urn:microsoft.com/office/officeart/2005/8/layout/venn1"/>
    <dgm:cxn modelId="{A9494880-1C68-421C-A829-5EFF1AF6D6F5}" type="presOf" srcId="{D3E0B5A4-B174-4BCC-8217-97F333B2947E}" destId="{558E5DA7-938C-45BF-A789-99DFD6842348}" srcOrd="0" destOrd="0" presId="urn:microsoft.com/office/officeart/2005/8/layout/venn1"/>
    <dgm:cxn modelId="{3AB60BC8-E92E-40F5-8DF9-85095E4A8B70}" srcId="{D3E0B5A4-B174-4BCC-8217-97F333B2947E}" destId="{CE9119B6-9E7E-412F-8B72-EB798C45F7EF}" srcOrd="2" destOrd="0" parTransId="{FC75ABBB-C6E7-4249-87D5-F7F41CD20977}" sibTransId="{5EBC10BC-8015-44E4-8D36-75DC7D80AE6E}"/>
    <dgm:cxn modelId="{B2B09FD3-AE4F-4B0F-B624-20B0D5A2C183}" srcId="{D3E0B5A4-B174-4BCC-8217-97F333B2947E}" destId="{BF2A6089-2872-4703-9916-6C446D597244}" srcOrd="1" destOrd="0" parTransId="{9DFA6C66-D7CA-4603-81B0-2A18C78F00D0}" sibTransId="{7CF143DE-CE62-4D75-972D-627A87D4078D}"/>
    <dgm:cxn modelId="{5E1265E7-1EDB-441B-9DFF-51413FE0ADEF}" srcId="{D3E0B5A4-B174-4BCC-8217-97F333B2947E}" destId="{DB320D14-CB32-491C-A172-1B366DEB4B90}" srcOrd="0" destOrd="0" parTransId="{4DF17053-6128-4840-9D94-9089A2A2D745}" sibTransId="{533CF81B-3700-42DF-91D7-C992EEED86E9}"/>
    <dgm:cxn modelId="{D3EE54CF-6828-4DD6-BDAE-131656407886}" type="presParOf" srcId="{558E5DA7-938C-45BF-A789-99DFD6842348}" destId="{B2E238CB-08CA-40FC-99A8-6F7998AD944F}" srcOrd="0" destOrd="0" presId="urn:microsoft.com/office/officeart/2005/8/layout/venn1"/>
    <dgm:cxn modelId="{6D3FC266-43E4-411C-BCD1-80EC5AA0A04B}" type="presParOf" srcId="{558E5DA7-938C-45BF-A789-99DFD6842348}" destId="{E7567B99-9909-441A-987D-12112BB93D0A}" srcOrd="1" destOrd="0" presId="urn:microsoft.com/office/officeart/2005/8/layout/venn1"/>
    <dgm:cxn modelId="{38D1382F-25AB-4599-9508-BD1910CEB172}" type="presParOf" srcId="{558E5DA7-938C-45BF-A789-99DFD6842348}" destId="{184496DA-D38C-4F97-940D-1C071C688018}" srcOrd="2" destOrd="0" presId="urn:microsoft.com/office/officeart/2005/8/layout/venn1"/>
    <dgm:cxn modelId="{99689654-B513-4894-A78E-E9BDB48BA925}" type="presParOf" srcId="{558E5DA7-938C-45BF-A789-99DFD6842348}" destId="{3D8E2027-44FD-401E-9E00-F4BB3CDC5A0D}" srcOrd="3" destOrd="0" presId="urn:microsoft.com/office/officeart/2005/8/layout/venn1"/>
    <dgm:cxn modelId="{D3349755-C0A1-454B-96A8-2D40609BE6AF}" type="presParOf" srcId="{558E5DA7-938C-45BF-A789-99DFD6842348}" destId="{62222FA5-3D9B-4D4E-8EFE-5C28AF2BD5E2}" srcOrd="4" destOrd="0" presId="urn:microsoft.com/office/officeart/2005/8/layout/venn1"/>
    <dgm:cxn modelId="{2AE2C527-1A62-4808-8C03-0F685C6A326A}" type="presParOf" srcId="{558E5DA7-938C-45BF-A789-99DFD6842348}" destId="{63FEC18D-CF37-4ECC-A4F1-7588A1BEF1F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B6259-24BA-4311-A2E7-CE924223F13B}">
      <dsp:nvSpPr>
        <dsp:cNvPr id="0" name=""/>
        <dsp:cNvSpPr/>
      </dsp:nvSpPr>
      <dsp:spPr>
        <a:xfrm>
          <a:off x="0" y="71444"/>
          <a:ext cx="7146327" cy="46488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4634" tIns="162617" rIns="554634" bIns="128016"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a:latin typeface="WhitneyCondensed Semibold" pitchFamily="2" charset="77"/>
              <a:cs typeface="Times New Roman" panose="02020603050405020304" pitchFamily="18" charset="0"/>
            </a:rPr>
            <a:t>The most refractory material in the sand mold</a:t>
          </a:r>
          <a:endParaRPr lang="en-US" sz="1800" b="1" i="0" kern="1200" dirty="0">
            <a:latin typeface="WhitneyCondensed Semibold" pitchFamily="2" charset="77"/>
          </a:endParaRPr>
        </a:p>
      </dsp:txBody>
      <dsp:txXfrm>
        <a:off x="0" y="71444"/>
        <a:ext cx="7146327" cy="464886"/>
      </dsp:txXfrm>
    </dsp:sp>
    <dsp:sp modelId="{E21903DA-7C29-4D3F-8579-20EEE2A2C60A}">
      <dsp:nvSpPr>
        <dsp:cNvPr id="0" name=""/>
        <dsp:cNvSpPr/>
      </dsp:nvSpPr>
      <dsp:spPr>
        <a:xfrm>
          <a:off x="357316" y="1176"/>
          <a:ext cx="5002428" cy="1405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080" tIns="0" rIns="189080" bIns="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WhitneyCondensed Semibold" pitchFamily="2" charset="77"/>
            </a:rPr>
            <a:t>Raw Sand</a:t>
          </a:r>
        </a:p>
      </dsp:txBody>
      <dsp:txXfrm>
        <a:off x="364176" y="8036"/>
        <a:ext cx="4988708" cy="126817"/>
      </dsp:txXfrm>
    </dsp:sp>
    <dsp:sp modelId="{71B22337-4B83-46D1-B931-5A59FF192147}">
      <dsp:nvSpPr>
        <dsp:cNvPr id="0" name=""/>
        <dsp:cNvSpPr/>
      </dsp:nvSpPr>
      <dsp:spPr>
        <a:xfrm>
          <a:off x="0" y="632307"/>
          <a:ext cx="7146327" cy="704827"/>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4634" tIns="162617" rIns="554634" bIns="128016"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a:latin typeface="WhitneyCondensed Semibold" pitchFamily="2" charset="77"/>
              <a:cs typeface="Times New Roman" panose="02020603050405020304" pitchFamily="18" charset="0"/>
            </a:rPr>
            <a:t>The most cost effective high temperature, sustainable binder for the raw sand</a:t>
          </a:r>
          <a:endParaRPr lang="en-US" sz="1800" b="1" i="0" kern="1200" dirty="0">
            <a:latin typeface="WhitneyCondensed Semibold" pitchFamily="2" charset="77"/>
          </a:endParaRPr>
        </a:p>
      </dsp:txBody>
      <dsp:txXfrm>
        <a:off x="0" y="632307"/>
        <a:ext cx="7146327" cy="704827"/>
      </dsp:txXfrm>
    </dsp:sp>
    <dsp:sp modelId="{403192A6-231C-4EF7-B88E-AF0572B9E1E2}">
      <dsp:nvSpPr>
        <dsp:cNvPr id="0" name=""/>
        <dsp:cNvSpPr/>
      </dsp:nvSpPr>
      <dsp:spPr>
        <a:xfrm>
          <a:off x="357316" y="562039"/>
          <a:ext cx="5002428" cy="140537"/>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080" tIns="0" rIns="189080" bIns="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WhitneyCondensed Semibold" pitchFamily="2" charset="77"/>
            </a:rPr>
            <a:t>Bentonite</a:t>
          </a:r>
        </a:p>
      </dsp:txBody>
      <dsp:txXfrm>
        <a:off x="364176" y="568899"/>
        <a:ext cx="4988708" cy="126817"/>
      </dsp:txXfrm>
    </dsp:sp>
    <dsp:sp modelId="{C2422797-B5AC-4D4E-90C4-9ABDA8C33C99}">
      <dsp:nvSpPr>
        <dsp:cNvPr id="0" name=""/>
        <dsp:cNvSpPr/>
      </dsp:nvSpPr>
      <dsp:spPr>
        <a:xfrm>
          <a:off x="0" y="1433112"/>
          <a:ext cx="7146327" cy="704827"/>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4634" tIns="162617" rIns="554634" bIns="128016"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a:latin typeface="WhitneyCondensed Semibold" pitchFamily="2" charset="77"/>
              <a:cs typeface="Times New Roman" panose="02020603050405020304" pitchFamily="18" charset="0"/>
            </a:rPr>
            <a:t>Essential to activate the gelling/binding properties of Bentonite</a:t>
          </a:r>
          <a:r>
            <a:rPr lang="en-IN" sz="1800" b="1" i="0" kern="1200" dirty="0">
              <a:latin typeface="WhitneyCondensed Semibold" pitchFamily="2" charset="77"/>
              <a:cs typeface="Times New Roman" panose="02020603050405020304" pitchFamily="18" charset="0"/>
            </a:rPr>
            <a:t> </a:t>
          </a:r>
          <a:endParaRPr lang="en-US" sz="1800" b="1" i="0" kern="1200" dirty="0">
            <a:latin typeface="WhitneyCondensed Semibold" pitchFamily="2" charset="77"/>
          </a:endParaRPr>
        </a:p>
      </dsp:txBody>
      <dsp:txXfrm>
        <a:off x="0" y="1433112"/>
        <a:ext cx="7146327" cy="704827"/>
      </dsp:txXfrm>
    </dsp:sp>
    <dsp:sp modelId="{18E2A8B6-A40B-4CAB-BE3C-9A7721205CC7}">
      <dsp:nvSpPr>
        <dsp:cNvPr id="0" name=""/>
        <dsp:cNvSpPr/>
      </dsp:nvSpPr>
      <dsp:spPr>
        <a:xfrm>
          <a:off x="357316" y="1362843"/>
          <a:ext cx="5002428" cy="14053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080" tIns="0" rIns="189080" bIns="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WhitneyCondensed Semibold" pitchFamily="2" charset="77"/>
            </a:rPr>
            <a:t>Water</a:t>
          </a:r>
        </a:p>
      </dsp:txBody>
      <dsp:txXfrm>
        <a:off x="364176" y="1369703"/>
        <a:ext cx="4988708" cy="126817"/>
      </dsp:txXfrm>
    </dsp:sp>
    <dsp:sp modelId="{D1204109-190A-40D5-8F30-C0638BADD1EA}">
      <dsp:nvSpPr>
        <dsp:cNvPr id="0" name=""/>
        <dsp:cNvSpPr/>
      </dsp:nvSpPr>
      <dsp:spPr>
        <a:xfrm>
          <a:off x="0" y="2233916"/>
          <a:ext cx="7146327" cy="704827"/>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4634" tIns="162617" rIns="554634" bIns="128016" numCol="1" spcCol="1270" anchor="t" anchorCtr="0">
          <a:noAutofit/>
        </a:bodyPr>
        <a:lstStyle/>
        <a:p>
          <a:pPr marL="171450" lvl="1" indent="-171450" algn="l" defTabSz="800100">
            <a:lnSpc>
              <a:spcPct val="90000"/>
            </a:lnSpc>
            <a:spcBef>
              <a:spcPct val="0"/>
            </a:spcBef>
            <a:spcAft>
              <a:spcPct val="15000"/>
            </a:spcAft>
            <a:buChar char="•"/>
          </a:pPr>
          <a:r>
            <a:rPr lang="en-US" sz="1800" b="1" i="0" kern="1200" dirty="0">
              <a:latin typeface="WhitneyCondensed Semibold" pitchFamily="2" charset="77"/>
              <a:cs typeface="Times New Roman" panose="02020603050405020304" pitchFamily="18" charset="0"/>
            </a:rPr>
            <a:t>Most effective low cost Lustrous Carbon de-oxidant to help prevent sand-metal reaction</a:t>
          </a:r>
          <a:endParaRPr lang="en-US" sz="1800" b="1" i="0" kern="1200" dirty="0">
            <a:latin typeface="WhitneyCondensed Semibold" pitchFamily="2" charset="77"/>
          </a:endParaRPr>
        </a:p>
      </dsp:txBody>
      <dsp:txXfrm>
        <a:off x="0" y="2233916"/>
        <a:ext cx="7146327" cy="704827"/>
      </dsp:txXfrm>
    </dsp:sp>
    <dsp:sp modelId="{DCD35824-C1DB-435A-97E7-EE9B386442F0}">
      <dsp:nvSpPr>
        <dsp:cNvPr id="0" name=""/>
        <dsp:cNvSpPr/>
      </dsp:nvSpPr>
      <dsp:spPr>
        <a:xfrm>
          <a:off x="357316" y="2163648"/>
          <a:ext cx="5002428" cy="140537"/>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080" tIns="0" rIns="189080" bIns="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WhitneyCondensed Semibold" pitchFamily="2" charset="77"/>
            </a:rPr>
            <a:t>Coal Dust</a:t>
          </a:r>
        </a:p>
      </dsp:txBody>
      <dsp:txXfrm>
        <a:off x="364176" y="2170508"/>
        <a:ext cx="4988708" cy="126817"/>
      </dsp:txXfrm>
    </dsp:sp>
    <dsp:sp modelId="{5C7EA339-0A12-439A-AD7E-3A18268EC8E1}">
      <dsp:nvSpPr>
        <dsp:cNvPr id="0" name=""/>
        <dsp:cNvSpPr/>
      </dsp:nvSpPr>
      <dsp:spPr>
        <a:xfrm>
          <a:off x="0" y="3034721"/>
          <a:ext cx="7146327" cy="704827"/>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4634" tIns="162617" rIns="554634" bIns="128016" numCol="1" spcCol="1270" anchor="t" anchorCtr="0">
          <a:noAutofit/>
        </a:bodyPr>
        <a:lstStyle/>
        <a:p>
          <a:pPr marL="171450" lvl="1" indent="-171450" algn="l" defTabSz="800100">
            <a:lnSpc>
              <a:spcPct val="90000"/>
            </a:lnSpc>
            <a:spcBef>
              <a:spcPct val="0"/>
            </a:spcBef>
            <a:spcAft>
              <a:spcPct val="15000"/>
            </a:spcAft>
            <a:buChar char="•"/>
          </a:pPr>
          <a:r>
            <a:rPr lang="en-IN" sz="1800" b="1" i="0" kern="1200" dirty="0">
              <a:latin typeface="WhitneyCondensed Semibold" pitchFamily="2" charset="77"/>
              <a:cs typeface="Times New Roman" panose="02020603050405020304" pitchFamily="18" charset="0"/>
            </a:rPr>
            <a:t>Dextrin, Wood Flour, etc., used based on the specific requirement</a:t>
          </a:r>
          <a:endParaRPr lang="en-US" sz="1800" b="1" i="0" kern="1200" dirty="0">
            <a:latin typeface="WhitneyCondensed Semibold" pitchFamily="2" charset="77"/>
          </a:endParaRPr>
        </a:p>
      </dsp:txBody>
      <dsp:txXfrm>
        <a:off x="0" y="3034721"/>
        <a:ext cx="7146327" cy="704827"/>
      </dsp:txXfrm>
    </dsp:sp>
    <dsp:sp modelId="{FB7BDAAA-8464-4D47-BD8A-9C90B07BB0AE}">
      <dsp:nvSpPr>
        <dsp:cNvPr id="0" name=""/>
        <dsp:cNvSpPr/>
      </dsp:nvSpPr>
      <dsp:spPr>
        <a:xfrm>
          <a:off x="357316" y="2964452"/>
          <a:ext cx="5002428" cy="14053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080" tIns="0" rIns="189080" bIns="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WhitneyCondensed Semibold" pitchFamily="2" charset="77"/>
            </a:rPr>
            <a:t>Ancillary Additives</a:t>
          </a:r>
        </a:p>
      </dsp:txBody>
      <dsp:txXfrm>
        <a:off x="364176" y="2971312"/>
        <a:ext cx="4988708" cy="126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38CB-08CA-40FC-99A8-6F7998AD944F}">
      <dsp:nvSpPr>
        <dsp:cNvPr id="0" name=""/>
        <dsp:cNvSpPr/>
      </dsp:nvSpPr>
      <dsp:spPr>
        <a:xfrm>
          <a:off x="2556583" y="318908"/>
          <a:ext cx="3194733" cy="3194733"/>
        </a:xfrm>
        <a:prstGeom prst="ellipse">
          <a:avLst/>
        </a:prstGeom>
        <a:solidFill>
          <a:schemeClr val="accent2">
            <a:lumMod val="40000"/>
            <a:lumOff val="6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Data Analytics &amp;                       Decision Support</a:t>
          </a:r>
        </a:p>
        <a:p>
          <a:pPr marL="0" lvl="0" indent="0" algn="ctr" defTabSz="889000">
            <a:lnSpc>
              <a:spcPct val="90000"/>
            </a:lnSpc>
            <a:spcBef>
              <a:spcPct val="0"/>
            </a:spcBef>
            <a:spcAft>
              <a:spcPct val="35000"/>
            </a:spcAft>
            <a:buNone/>
          </a:pPr>
          <a:endParaRPr lang="en-US" sz="2000" b="1" kern="1200" dirty="0"/>
        </a:p>
      </dsp:txBody>
      <dsp:txXfrm>
        <a:off x="2982548" y="877987"/>
        <a:ext cx="2342804" cy="1437629"/>
      </dsp:txXfrm>
    </dsp:sp>
    <dsp:sp modelId="{184496DA-D38C-4F97-940D-1C071C688018}">
      <dsp:nvSpPr>
        <dsp:cNvPr id="0" name=""/>
        <dsp:cNvSpPr/>
      </dsp:nvSpPr>
      <dsp:spPr>
        <a:xfrm>
          <a:off x="3701906" y="2096458"/>
          <a:ext cx="3194733" cy="3194733"/>
        </a:xfrm>
        <a:prstGeom prst="ellipse">
          <a:avLst/>
        </a:prstGeom>
        <a:solidFill>
          <a:schemeClr val="accent6">
            <a:lumMod val="40000"/>
            <a:lumOff val="6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Domain &amp; </a:t>
          </a:r>
          <a:r>
            <a:rPr lang="en-US" sz="2000" b="1" i="0" kern="1200" dirty="0"/>
            <a:t>legacy  based Human Expertise</a:t>
          </a:r>
          <a:r>
            <a:rPr lang="en-US" sz="2000" b="1" kern="1200" dirty="0"/>
            <a:t> </a:t>
          </a:r>
        </a:p>
      </dsp:txBody>
      <dsp:txXfrm>
        <a:off x="4678962" y="2921764"/>
        <a:ext cx="1916839" cy="1757103"/>
      </dsp:txXfrm>
    </dsp:sp>
    <dsp:sp modelId="{62222FA5-3D9B-4D4E-8EFE-5C28AF2BD5E2}">
      <dsp:nvSpPr>
        <dsp:cNvPr id="0" name=""/>
        <dsp:cNvSpPr/>
      </dsp:nvSpPr>
      <dsp:spPr>
        <a:xfrm>
          <a:off x="1296602" y="2129821"/>
          <a:ext cx="3194733" cy="3194733"/>
        </a:xfrm>
        <a:prstGeom prst="ellipse">
          <a:avLst/>
        </a:prstGeom>
        <a:solidFill>
          <a:schemeClr val="accent1">
            <a:lumMod val="40000"/>
            <a:lumOff val="6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Additives Source &amp; Quality based on Key Performance Properties</a:t>
          </a:r>
        </a:p>
      </dsp:txBody>
      <dsp:txXfrm>
        <a:off x="1597439" y="2955128"/>
        <a:ext cx="1916839" cy="175710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E0572A-63DF-48EE-8DA5-5FE170CD61F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E9D729-2ED9-42A2-B32F-AE7975E9B4F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077AE4B-668A-422B-8E51-D66F96425A46}" type="datetimeFigureOut">
              <a:rPr lang="en-US" smtClean="0"/>
              <a:t>5/17/24</a:t>
            </a:fld>
            <a:endParaRPr lang="en-US"/>
          </a:p>
        </p:txBody>
      </p:sp>
      <p:sp>
        <p:nvSpPr>
          <p:cNvPr id="4" name="Footer Placeholder 3">
            <a:extLst>
              <a:ext uri="{FF2B5EF4-FFF2-40B4-BE49-F238E27FC236}">
                <a16:creationId xmlns:a16="http://schemas.microsoft.com/office/drawing/2014/main" id="{6414D5E6-8269-4013-91C9-10EB1183B34E}"/>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7DCA7D-9E76-4F61-99C7-F0F00A85DACE}"/>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B3B0862-0C42-4064-A477-F9544F9DF072}" type="slidenum">
              <a:rPr lang="en-US" smtClean="0"/>
              <a:t>‹#›</a:t>
            </a:fld>
            <a:endParaRPr lang="en-US"/>
          </a:p>
        </p:txBody>
      </p:sp>
    </p:spTree>
    <p:extLst>
      <p:ext uri="{BB962C8B-B14F-4D97-AF65-F5344CB8AC3E}">
        <p14:creationId xmlns:p14="http://schemas.microsoft.com/office/powerpoint/2010/main" val="3663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25D52E6-AAD8-DE46-963F-76F94D612AEC}" type="datetimeFigureOut">
              <a:rPr lang="en-US" smtClean="0"/>
              <a:t>5/17/24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4A6946E-C45D-EE42-8B80-7087DADC0972}" type="slidenum">
              <a:rPr lang="en-US" smtClean="0"/>
              <a:t>‹#›</a:t>
            </a:fld>
            <a:endParaRPr lang="en-US"/>
          </a:p>
        </p:txBody>
      </p:sp>
    </p:spTree>
    <p:extLst>
      <p:ext uri="{BB962C8B-B14F-4D97-AF65-F5344CB8AC3E}">
        <p14:creationId xmlns:p14="http://schemas.microsoft.com/office/powerpoint/2010/main" val="126413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6946E-C45D-EE42-8B80-7087DADC0972}" type="slidenum">
              <a:rPr lang="en-US" smtClean="0"/>
              <a:t>4</a:t>
            </a:fld>
            <a:endParaRPr lang="en-US"/>
          </a:p>
        </p:txBody>
      </p:sp>
    </p:spTree>
    <p:extLst>
      <p:ext uri="{BB962C8B-B14F-4D97-AF65-F5344CB8AC3E}">
        <p14:creationId xmlns:p14="http://schemas.microsoft.com/office/powerpoint/2010/main" val="225026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6946E-C45D-EE42-8B80-7087DADC0972}" type="slidenum">
              <a:rPr lang="en-US" smtClean="0"/>
              <a:t>7</a:t>
            </a:fld>
            <a:endParaRPr lang="en-US"/>
          </a:p>
        </p:txBody>
      </p:sp>
    </p:spTree>
    <p:extLst>
      <p:ext uri="{BB962C8B-B14F-4D97-AF65-F5344CB8AC3E}">
        <p14:creationId xmlns:p14="http://schemas.microsoft.com/office/powerpoint/2010/main" val="208320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663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53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p>
            <a:fld id="{C2CFC397-67CD-D442-998B-B13403794D0E}" type="datetime1">
              <a:rPr lang="en-IN" smtClean="0"/>
              <a:t>17/05/24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a:lstStyle/>
          <a:p>
            <a:fld id="{57A40300-C020-4745-96BD-90145AB4EE59}" type="slidenum">
              <a:rPr lang="pl-PL" smtClean="0"/>
              <a:t>‹#›</a:t>
            </a:fld>
            <a:endParaRPr lang="pl-PL"/>
          </a:p>
        </p:txBody>
      </p:sp>
    </p:spTree>
    <p:extLst>
      <p:ext uri="{BB962C8B-B14F-4D97-AF65-F5344CB8AC3E}">
        <p14:creationId xmlns:p14="http://schemas.microsoft.com/office/powerpoint/2010/main" val="421917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p>
            <a:fld id="{14198706-3D08-2C4C-BCEA-3643F371E634}" type="datetime1">
              <a:rPr lang="en-IN" smtClean="0"/>
              <a:t>17/05/24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a:lstStyle/>
          <a:p>
            <a:fld id="{57A40300-C020-4745-96BD-90145AB4EE59}" type="slidenum">
              <a:rPr lang="pl-PL" smtClean="0"/>
              <a:t>‹#›</a:t>
            </a:fld>
            <a:endParaRPr lang="pl-PL"/>
          </a:p>
        </p:txBody>
      </p:sp>
    </p:spTree>
    <p:extLst>
      <p:ext uri="{BB962C8B-B14F-4D97-AF65-F5344CB8AC3E}">
        <p14:creationId xmlns:p14="http://schemas.microsoft.com/office/powerpoint/2010/main" val="187765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84380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p>
            <a:fld id="{A086121B-E2F0-D140-AF37-D90D209369AD}" type="datetime1">
              <a:rPr lang="en-IN" smtClean="0"/>
              <a:t>17/05/24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a:lstStyle/>
          <a:p>
            <a:fld id="{57A40300-C020-4745-96BD-90145AB4EE59}" type="slidenum">
              <a:rPr lang="pl-PL" smtClean="0"/>
              <a:t>‹#›</a:t>
            </a:fld>
            <a:endParaRPr lang="pl-PL"/>
          </a:p>
        </p:txBody>
      </p:sp>
    </p:spTree>
    <p:extLst>
      <p:ext uri="{BB962C8B-B14F-4D97-AF65-F5344CB8AC3E}">
        <p14:creationId xmlns:p14="http://schemas.microsoft.com/office/powerpoint/2010/main" val="309201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p>
            <a:fld id="{27D4CB70-8182-DE48-B102-EECDDC852295}" type="datetime1">
              <a:rPr lang="en-IN" smtClean="0"/>
              <a:t>17/05/24</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a:lstStyle/>
          <a:p>
            <a:fld id="{57A40300-C020-4745-96BD-90145AB4EE59}" type="slidenum">
              <a:rPr lang="pl-PL" smtClean="0"/>
              <a:t>‹#›</a:t>
            </a:fld>
            <a:endParaRPr lang="pl-PL"/>
          </a:p>
        </p:txBody>
      </p:sp>
    </p:spTree>
    <p:extLst>
      <p:ext uri="{BB962C8B-B14F-4D97-AF65-F5344CB8AC3E}">
        <p14:creationId xmlns:p14="http://schemas.microsoft.com/office/powerpoint/2010/main" val="1797544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a:xfrm>
            <a:off x="838200" y="6356350"/>
            <a:ext cx="2743200" cy="365125"/>
          </a:xfrm>
          <a:prstGeom prst="rect">
            <a:avLst/>
          </a:prstGeom>
        </p:spPr>
        <p:txBody>
          <a:bodyPr/>
          <a:lstStyle/>
          <a:p>
            <a:fld id="{D3FE74C8-EE21-A347-BAD8-1D28D751F86B}" type="datetime1">
              <a:rPr lang="en-IN" smtClean="0"/>
              <a:t>17/05/24</a:t>
            </a:fld>
            <a:endParaRPr lang="pl-PL"/>
          </a:p>
        </p:txBody>
      </p:sp>
      <p:sp>
        <p:nvSpPr>
          <p:cNvPr id="8" name="Symbol zastępczy stopki 7"/>
          <p:cNvSpPr>
            <a:spLocks noGrp="1"/>
          </p:cNvSpPr>
          <p:nvPr>
            <p:ph type="ftr" sz="quarter" idx="11"/>
          </p:nvPr>
        </p:nvSpPr>
        <p:spPr>
          <a:xfrm>
            <a:off x="4038600" y="6356350"/>
            <a:ext cx="4114800" cy="365125"/>
          </a:xfrm>
          <a:prstGeom prst="rect">
            <a:avLst/>
          </a:prstGeom>
        </p:spPr>
        <p:txBody>
          <a:bodyPr/>
          <a:lstStyle/>
          <a:p>
            <a:endParaRPr lang="pl-PL"/>
          </a:p>
        </p:txBody>
      </p:sp>
      <p:sp>
        <p:nvSpPr>
          <p:cNvPr id="9" name="Symbol zastępczy numeru slajdu 8"/>
          <p:cNvSpPr>
            <a:spLocks noGrp="1"/>
          </p:cNvSpPr>
          <p:nvPr>
            <p:ph type="sldNum" sz="quarter" idx="12"/>
          </p:nvPr>
        </p:nvSpPr>
        <p:spPr>
          <a:xfrm>
            <a:off x="8610600" y="6356350"/>
            <a:ext cx="2743200" cy="365125"/>
          </a:xfrm>
          <a:prstGeom prst="rect">
            <a:avLst/>
          </a:prstGeom>
        </p:spPr>
        <p:txBody>
          <a:bodyPr/>
          <a:lstStyle/>
          <a:p>
            <a:fld id="{57A40300-C020-4745-96BD-90145AB4EE59}" type="slidenum">
              <a:rPr lang="pl-PL" smtClean="0"/>
              <a:t>‹#›</a:t>
            </a:fld>
            <a:endParaRPr lang="pl-PL"/>
          </a:p>
        </p:txBody>
      </p:sp>
    </p:spTree>
    <p:extLst>
      <p:ext uri="{BB962C8B-B14F-4D97-AF65-F5344CB8AC3E}">
        <p14:creationId xmlns:p14="http://schemas.microsoft.com/office/powerpoint/2010/main" val="95317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a:xfrm>
            <a:off x="838200" y="6356350"/>
            <a:ext cx="2743200" cy="365125"/>
          </a:xfrm>
          <a:prstGeom prst="rect">
            <a:avLst/>
          </a:prstGeom>
        </p:spPr>
        <p:txBody>
          <a:bodyPr/>
          <a:lstStyle/>
          <a:p>
            <a:fld id="{7E87E7FC-396E-2049-972F-5AF05B909E43}" type="datetime1">
              <a:rPr lang="en-IN" smtClean="0"/>
              <a:t>17/05/24</a:t>
            </a:fld>
            <a:endParaRPr lang="pl-PL"/>
          </a:p>
        </p:txBody>
      </p:sp>
      <p:sp>
        <p:nvSpPr>
          <p:cNvPr id="4" name="Symbol zastępczy stopki 3"/>
          <p:cNvSpPr>
            <a:spLocks noGrp="1"/>
          </p:cNvSpPr>
          <p:nvPr>
            <p:ph type="ftr" sz="quarter" idx="11"/>
          </p:nvPr>
        </p:nvSpPr>
        <p:spPr>
          <a:xfrm>
            <a:off x="4038600" y="6356350"/>
            <a:ext cx="4114800" cy="365125"/>
          </a:xfrm>
          <a:prstGeom prst="rect">
            <a:avLst/>
          </a:prstGeom>
        </p:spPr>
        <p:txBody>
          <a:bodyPr/>
          <a:lstStyle/>
          <a:p>
            <a:endParaRPr lang="pl-PL"/>
          </a:p>
        </p:txBody>
      </p:sp>
      <p:sp>
        <p:nvSpPr>
          <p:cNvPr id="5" name="Symbol zastępczy numeru slajdu 4"/>
          <p:cNvSpPr>
            <a:spLocks noGrp="1"/>
          </p:cNvSpPr>
          <p:nvPr>
            <p:ph type="sldNum" sz="quarter" idx="12"/>
          </p:nvPr>
        </p:nvSpPr>
        <p:spPr>
          <a:xfrm>
            <a:off x="8610600" y="6356350"/>
            <a:ext cx="2743200" cy="365125"/>
          </a:xfrm>
          <a:prstGeom prst="rect">
            <a:avLst/>
          </a:prstGeom>
        </p:spPr>
        <p:txBody>
          <a:bodyPr/>
          <a:lstStyle/>
          <a:p>
            <a:fld id="{57A40300-C020-4745-96BD-90145AB4EE59}" type="slidenum">
              <a:rPr lang="pl-PL" smtClean="0"/>
              <a:t>‹#›</a:t>
            </a:fld>
            <a:endParaRPr lang="pl-PL"/>
          </a:p>
        </p:txBody>
      </p:sp>
    </p:spTree>
    <p:extLst>
      <p:ext uri="{BB962C8B-B14F-4D97-AF65-F5344CB8AC3E}">
        <p14:creationId xmlns:p14="http://schemas.microsoft.com/office/powerpoint/2010/main" val="4072857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838200" y="6356350"/>
            <a:ext cx="2743200" cy="365125"/>
          </a:xfrm>
          <a:prstGeom prst="rect">
            <a:avLst/>
          </a:prstGeom>
        </p:spPr>
        <p:txBody>
          <a:bodyPr/>
          <a:lstStyle/>
          <a:p>
            <a:fld id="{25E21570-E0D8-B54C-93EE-464CE8008795}" type="datetime1">
              <a:rPr lang="en-IN" smtClean="0"/>
              <a:t>17/05/24</a:t>
            </a:fld>
            <a:endParaRPr lang="pl-PL"/>
          </a:p>
        </p:txBody>
      </p:sp>
      <p:sp>
        <p:nvSpPr>
          <p:cNvPr id="3" name="Symbol zastępczy stopki 2"/>
          <p:cNvSpPr>
            <a:spLocks noGrp="1"/>
          </p:cNvSpPr>
          <p:nvPr>
            <p:ph type="ftr" sz="quarter" idx="11"/>
          </p:nvPr>
        </p:nvSpPr>
        <p:spPr>
          <a:xfrm>
            <a:off x="4038600" y="6356350"/>
            <a:ext cx="4114800" cy="365125"/>
          </a:xfrm>
          <a:prstGeom prst="rect">
            <a:avLst/>
          </a:prstGeom>
        </p:spPr>
        <p:txBody>
          <a:bodyPr/>
          <a:lstStyle/>
          <a:p>
            <a:endParaRPr lang="pl-PL"/>
          </a:p>
        </p:txBody>
      </p:sp>
      <p:sp>
        <p:nvSpPr>
          <p:cNvPr id="4" name="Symbol zastępczy numeru slajdu 3"/>
          <p:cNvSpPr>
            <a:spLocks noGrp="1"/>
          </p:cNvSpPr>
          <p:nvPr>
            <p:ph type="sldNum" sz="quarter" idx="12"/>
          </p:nvPr>
        </p:nvSpPr>
        <p:spPr>
          <a:xfrm>
            <a:off x="8610600" y="6356350"/>
            <a:ext cx="2743200" cy="365125"/>
          </a:xfrm>
          <a:prstGeom prst="rect">
            <a:avLst/>
          </a:prstGeom>
        </p:spPr>
        <p:txBody>
          <a:bodyPr/>
          <a:lstStyle/>
          <a:p>
            <a:fld id="{57A40300-C020-4745-96BD-90145AB4EE59}" type="slidenum">
              <a:rPr lang="pl-PL" smtClean="0"/>
              <a:t>‹#›</a:t>
            </a:fld>
            <a:endParaRPr lang="pl-PL"/>
          </a:p>
        </p:txBody>
      </p:sp>
    </p:spTree>
    <p:extLst>
      <p:ext uri="{BB962C8B-B14F-4D97-AF65-F5344CB8AC3E}">
        <p14:creationId xmlns:p14="http://schemas.microsoft.com/office/powerpoint/2010/main" val="158114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p>
            <a:fld id="{AA9DED45-4D63-3C43-BA62-19EC73AAB1BF}" type="datetime1">
              <a:rPr lang="en-IN" smtClean="0"/>
              <a:t>17/05/24</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a:lstStyle/>
          <a:p>
            <a:fld id="{57A40300-C020-4745-96BD-90145AB4EE59}" type="slidenum">
              <a:rPr lang="pl-PL" smtClean="0"/>
              <a:t>‹#›</a:t>
            </a:fld>
            <a:endParaRPr lang="pl-PL"/>
          </a:p>
        </p:txBody>
      </p:sp>
    </p:spTree>
    <p:extLst>
      <p:ext uri="{BB962C8B-B14F-4D97-AF65-F5344CB8AC3E}">
        <p14:creationId xmlns:p14="http://schemas.microsoft.com/office/powerpoint/2010/main" val="280091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p>
            <a:fld id="{5D76C95A-572E-2248-9D2A-E66E031584AD}" type="datetime1">
              <a:rPr lang="en-IN" smtClean="0"/>
              <a:t>17/05/24</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a:lstStyle/>
          <a:p>
            <a:fld id="{57A40300-C020-4745-96BD-90145AB4EE59}" type="slidenum">
              <a:rPr lang="pl-PL" smtClean="0"/>
              <a:t>‹#›</a:t>
            </a:fld>
            <a:endParaRPr lang="pl-PL"/>
          </a:p>
        </p:txBody>
      </p:sp>
    </p:spTree>
    <p:extLst>
      <p:ext uri="{BB962C8B-B14F-4D97-AF65-F5344CB8AC3E}">
        <p14:creationId xmlns:p14="http://schemas.microsoft.com/office/powerpoint/2010/main" val="336508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linkedin.com/in/deepak-chowdhary-8675551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mailto:deepak@mpmindia.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8" name="Picture 7" descr="Strap.png">
            <a:extLst>
              <a:ext uri="{FF2B5EF4-FFF2-40B4-BE49-F238E27FC236}">
                <a16:creationId xmlns:a16="http://schemas.microsoft.com/office/drawing/2014/main" id="{CD8A264F-B11E-41D8-9860-DC38BD0B48D7}"/>
              </a:ext>
            </a:extLst>
          </p:cNvPr>
          <p:cNvPicPr>
            <a:picLocks noChangeAspect="1"/>
          </p:cNvPicPr>
          <p:nvPr userDrawn="1"/>
        </p:nvPicPr>
        <p:blipFill>
          <a:blip r:embed="rId13" cstate="print"/>
          <a:stretch>
            <a:fillRect/>
          </a:stretch>
        </p:blipFill>
        <p:spPr>
          <a:xfrm>
            <a:off x="0" y="0"/>
            <a:ext cx="12192000" cy="69679"/>
          </a:xfrm>
          <a:prstGeom prst="rect">
            <a:avLst/>
          </a:prstGeom>
        </p:spPr>
      </p:pic>
      <p:sp>
        <p:nvSpPr>
          <p:cNvPr id="9" name="pole tekstowe 6">
            <a:extLst>
              <a:ext uri="{FF2B5EF4-FFF2-40B4-BE49-F238E27FC236}">
                <a16:creationId xmlns:a16="http://schemas.microsoft.com/office/drawing/2014/main" id="{C747E6E1-12AC-48BF-AD1D-A2FB6448C37A}"/>
              </a:ext>
            </a:extLst>
          </p:cNvPr>
          <p:cNvSpPr txBox="1"/>
          <p:nvPr userDrawn="1"/>
        </p:nvSpPr>
        <p:spPr>
          <a:xfrm>
            <a:off x="3686306" y="6138029"/>
            <a:ext cx="8202706" cy="553998"/>
          </a:xfrm>
          <a:prstGeom prst="rect">
            <a:avLst/>
          </a:prstGeom>
          <a:noFill/>
        </p:spPr>
        <p:txBody>
          <a:bodyPr wrap="square" rtlCol="0">
            <a:spAutoFit/>
          </a:bodyPr>
          <a:lstStyle/>
          <a:p>
            <a:pPr algn="r"/>
            <a:r>
              <a:rPr lang="pl-PL" sz="1500" dirty="0">
                <a:solidFill>
                  <a:schemeClr val="bg2">
                    <a:lumMod val="25000"/>
                  </a:schemeClr>
                </a:solidFill>
                <a:latin typeface="WhitneyCondensed Semibold" pitchFamily="2" charset="77"/>
              </a:rPr>
              <a:t>Author: Deepak Chowdhary, Use </a:t>
            </a:r>
            <a:r>
              <a:rPr lang="en-US" sz="1500" dirty="0">
                <a:solidFill>
                  <a:schemeClr val="bg2">
                    <a:lumMod val="25000"/>
                  </a:schemeClr>
                </a:solidFill>
                <a:latin typeface="WhitneyCondensed Semibold" pitchFamily="2" charset="77"/>
              </a:rPr>
              <a:t>o</a:t>
            </a:r>
            <a:r>
              <a:rPr lang="pl-PL" sz="1500" dirty="0">
                <a:solidFill>
                  <a:schemeClr val="bg2">
                    <a:lumMod val="25000"/>
                  </a:schemeClr>
                </a:solidFill>
                <a:latin typeface="WhitneyCondensed Semibold" pitchFamily="2" charset="77"/>
              </a:rPr>
              <a:t>f Green Sand Additives </a:t>
            </a:r>
            <a:r>
              <a:rPr lang="en-US" sz="1500" dirty="0">
                <a:solidFill>
                  <a:schemeClr val="bg2">
                    <a:lumMod val="25000"/>
                  </a:schemeClr>
                </a:solidFill>
                <a:latin typeface="WhitneyCondensed Semibold" pitchFamily="2" charset="77"/>
              </a:rPr>
              <a:t>a</a:t>
            </a:r>
            <a:r>
              <a:rPr lang="pl-PL" sz="1500" dirty="0">
                <a:solidFill>
                  <a:schemeClr val="bg2">
                    <a:lumMod val="25000"/>
                  </a:schemeClr>
                </a:solidFill>
                <a:latin typeface="WhitneyCondensed Semibold" pitchFamily="2" charset="77"/>
              </a:rPr>
              <a:t>s Essential Contaminants</a:t>
            </a:r>
            <a:endParaRPr lang="en-US" sz="1500" dirty="0">
              <a:solidFill>
                <a:schemeClr val="bg2">
                  <a:lumMod val="25000"/>
                </a:schemeClr>
              </a:solidFill>
              <a:latin typeface="WhitneyCondensed Semibold" pitchFamily="2" charset="77"/>
            </a:endParaRPr>
          </a:p>
          <a:p>
            <a:pPr algn="r"/>
            <a:r>
              <a:rPr lang="en-US" sz="1500" dirty="0">
                <a:solidFill>
                  <a:schemeClr val="bg2">
                    <a:lumMod val="25000"/>
                  </a:schemeClr>
                </a:solidFill>
                <a:latin typeface="WhitneyCondensed Semibold" pitchFamily="2" charset="77"/>
              </a:rPr>
              <a:t>Email: </a:t>
            </a:r>
            <a:r>
              <a:rPr lang="en-US" sz="1500" dirty="0">
                <a:solidFill>
                  <a:schemeClr val="bg2">
                    <a:lumMod val="25000"/>
                  </a:schemeClr>
                </a:solidFill>
                <a:latin typeface="WhitneyCondensed Semibold" pitchFamily="2" charset="77"/>
                <a:hlinkClick r:id="rId14">
                  <a:extLst>
                    <a:ext uri="{A12FA001-AC4F-418D-AE19-62706E023703}">
                      <ahyp:hlinkClr xmlns:ahyp="http://schemas.microsoft.com/office/drawing/2018/hyperlinkcolor" val="tx"/>
                    </a:ext>
                  </a:extLst>
                </a:hlinkClick>
              </a:rPr>
              <a:t>deepak@mpmindia.com</a:t>
            </a:r>
            <a:r>
              <a:rPr lang="en-US" sz="1500" dirty="0">
                <a:solidFill>
                  <a:schemeClr val="bg2">
                    <a:lumMod val="25000"/>
                  </a:schemeClr>
                </a:solidFill>
                <a:latin typeface="WhitneyCondensed Semibold" pitchFamily="2" charset="77"/>
              </a:rPr>
              <a:t>; LinkedIn : </a:t>
            </a:r>
            <a:r>
              <a:rPr lang="en-US" sz="1500" dirty="0">
                <a:solidFill>
                  <a:schemeClr val="bg2">
                    <a:lumMod val="25000"/>
                  </a:schemeClr>
                </a:solidFill>
                <a:latin typeface="WhitneyCondensed Semibold" pitchFamily="2" charset="77"/>
                <a:hlinkClick r:id="rId15">
                  <a:extLst>
                    <a:ext uri="{A12FA001-AC4F-418D-AE19-62706E023703}">
                      <ahyp:hlinkClr xmlns:ahyp="http://schemas.microsoft.com/office/drawing/2018/hyperlinkcolor" val="tx"/>
                    </a:ext>
                  </a:extLst>
                </a:hlinkClick>
              </a:rPr>
              <a:t>https://www.linkedin.com/in/deepak-chowdhary-86755510/</a:t>
            </a:r>
            <a:r>
              <a:rPr lang="en-US" sz="1500" dirty="0">
                <a:solidFill>
                  <a:schemeClr val="bg2">
                    <a:lumMod val="25000"/>
                  </a:schemeClr>
                </a:solidFill>
                <a:latin typeface="WhitneyCondensed Semibold" pitchFamily="2" charset="77"/>
              </a:rPr>
              <a:t> </a:t>
            </a:r>
            <a:endParaRPr lang="pl-PL" sz="1500" dirty="0">
              <a:solidFill>
                <a:schemeClr val="bg2">
                  <a:lumMod val="25000"/>
                </a:schemeClr>
              </a:solidFill>
              <a:latin typeface="WhitneyCondensed Semibold" pitchFamily="2" charset="77"/>
            </a:endParaRPr>
          </a:p>
        </p:txBody>
      </p:sp>
    </p:spTree>
    <p:extLst>
      <p:ext uri="{BB962C8B-B14F-4D97-AF65-F5344CB8AC3E}">
        <p14:creationId xmlns:p14="http://schemas.microsoft.com/office/powerpoint/2010/main" val="449579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6.xml"/><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5.xml"/><Relationship Id="rId10"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1524000" y="1122363"/>
            <a:ext cx="9144000" cy="2387600"/>
          </a:xfrm>
        </p:spPr>
        <p:txBody>
          <a:bodyPr>
            <a:normAutofit/>
          </a:bodyPr>
          <a:lstStyle/>
          <a:p>
            <a:r>
              <a:rPr lang="pl-PL" b="1" dirty="0" err="1"/>
              <a:t>Use</a:t>
            </a:r>
            <a:r>
              <a:rPr lang="pl-PL" b="1" dirty="0"/>
              <a:t> </a:t>
            </a:r>
            <a:r>
              <a:rPr lang="en-US" b="1" dirty="0"/>
              <a:t>o</a:t>
            </a:r>
            <a:r>
              <a:rPr lang="pl-PL" b="1" dirty="0"/>
              <a:t>f Green Sand </a:t>
            </a:r>
            <a:r>
              <a:rPr lang="pl-PL" b="1" dirty="0" err="1"/>
              <a:t>Additives</a:t>
            </a:r>
            <a:r>
              <a:rPr lang="pl-PL" b="1" dirty="0"/>
              <a:t> </a:t>
            </a:r>
            <a:r>
              <a:rPr lang="en-US" b="1" dirty="0"/>
              <a:t>a</a:t>
            </a:r>
            <a:r>
              <a:rPr lang="pl-PL" b="1" dirty="0"/>
              <a:t>s </a:t>
            </a:r>
            <a:r>
              <a:rPr lang="pl-PL" b="1" dirty="0" err="1"/>
              <a:t>Essential</a:t>
            </a:r>
            <a:r>
              <a:rPr lang="pl-PL" b="1" dirty="0"/>
              <a:t> </a:t>
            </a:r>
            <a:r>
              <a:rPr lang="pl-PL" b="1" dirty="0" err="1"/>
              <a:t>Contaminants</a:t>
            </a:r>
            <a:endParaRPr lang="pl-PL" b="1" dirty="0"/>
          </a:p>
        </p:txBody>
      </p:sp>
      <p:sp>
        <p:nvSpPr>
          <p:cNvPr id="3" name="Podtytuł 2"/>
          <p:cNvSpPr>
            <a:spLocks noGrp="1"/>
          </p:cNvSpPr>
          <p:nvPr>
            <p:ph type="subTitle" idx="4294967295"/>
          </p:nvPr>
        </p:nvSpPr>
        <p:spPr>
          <a:xfrm>
            <a:off x="1524000" y="3602038"/>
            <a:ext cx="9144000" cy="1655762"/>
          </a:xfrm>
        </p:spPr>
        <p:txBody>
          <a:bodyPr>
            <a:normAutofit fontScale="62500" lnSpcReduction="20000"/>
          </a:bodyPr>
          <a:lstStyle/>
          <a:p>
            <a:endParaRPr lang="pl-PL" dirty="0"/>
          </a:p>
          <a:p>
            <a:r>
              <a:rPr lang="pl-PL" dirty="0"/>
              <a:t>Mr. Deepak Chowdhary</a:t>
            </a:r>
          </a:p>
          <a:p>
            <a:r>
              <a:rPr lang="pl-PL" dirty="0" err="1"/>
              <a:t>Founder</a:t>
            </a:r>
            <a:r>
              <a:rPr lang="pl-PL" dirty="0"/>
              <a:t> &amp; </a:t>
            </a:r>
            <a:r>
              <a:rPr lang="pl-PL" dirty="0" err="1"/>
              <a:t>Managing</a:t>
            </a:r>
            <a:r>
              <a:rPr lang="pl-PL" dirty="0"/>
              <a:t> </a:t>
            </a:r>
            <a:r>
              <a:rPr lang="pl-PL" dirty="0" err="1"/>
              <a:t>Director</a:t>
            </a:r>
            <a:endParaRPr lang="pl-PL" dirty="0"/>
          </a:p>
          <a:p>
            <a:r>
              <a:rPr lang="pl-PL" dirty="0"/>
              <a:t>MPM </a:t>
            </a:r>
            <a:r>
              <a:rPr lang="pl-PL" dirty="0" err="1"/>
              <a:t>Pvt</a:t>
            </a:r>
            <a:r>
              <a:rPr lang="pl-PL" dirty="0"/>
              <a:t>. Ltd., </a:t>
            </a:r>
            <a:r>
              <a:rPr lang="pl-PL" dirty="0" err="1"/>
              <a:t>India</a:t>
            </a:r>
            <a:r>
              <a:rPr lang="pl-PL" dirty="0"/>
              <a:t> </a:t>
            </a:r>
          </a:p>
          <a:p>
            <a:r>
              <a:rPr lang="pl-PL" dirty="0"/>
              <a:t>Manufacturer of Lustrous Carbon</a:t>
            </a:r>
            <a:r>
              <a:rPr lang="en-US" dirty="0" err="1"/>
              <a:t>aceous</a:t>
            </a:r>
            <a:r>
              <a:rPr lang="pl-PL" dirty="0"/>
              <a:t> Additives</a:t>
            </a:r>
          </a:p>
        </p:txBody>
      </p:sp>
    </p:spTree>
    <p:extLst>
      <p:ext uri="{BB962C8B-B14F-4D97-AF65-F5344CB8AC3E}">
        <p14:creationId xmlns:p14="http://schemas.microsoft.com/office/powerpoint/2010/main" val="393380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40FA771-D648-419B-9F78-6549BD4D304F}"/>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en-US" sz="2800" b="1" u="sng" dirty="0">
                <a:latin typeface="WhitneyCondensed Semibold" pitchFamily="2" charset="77"/>
              </a:rPr>
              <a:t>Bentonite Impact on Moisture Demand and Inert Fines</a:t>
            </a:r>
          </a:p>
        </p:txBody>
      </p:sp>
      <p:sp>
        <p:nvSpPr>
          <p:cNvPr id="4" name="Rectangle 3">
            <a:extLst>
              <a:ext uri="{FF2B5EF4-FFF2-40B4-BE49-F238E27FC236}">
                <a16:creationId xmlns:a16="http://schemas.microsoft.com/office/drawing/2014/main" id="{0E4BF83A-1B71-4E28-90C3-8C25D3D7B042}"/>
              </a:ext>
            </a:extLst>
          </p:cNvPr>
          <p:cNvSpPr/>
          <p:nvPr/>
        </p:nvSpPr>
        <p:spPr>
          <a:xfrm>
            <a:off x="2657475" y="753850"/>
            <a:ext cx="6877050" cy="868699"/>
          </a:xfrm>
          <a:prstGeom prst="rect">
            <a:avLst/>
          </a:prstGeom>
        </p:spPr>
        <p:txBody>
          <a:bodyPr wrap="square">
            <a:spAutoFit/>
          </a:bodyPr>
          <a:lstStyle/>
          <a:p>
            <a:pPr algn="ctr">
              <a:lnSpc>
                <a:spcPct val="150000"/>
              </a:lnSpc>
            </a:pPr>
            <a:r>
              <a:rPr lang="en-US" dirty="0">
                <a:latin typeface="WhitneyCondensed Semibold" pitchFamily="2" charset="77"/>
              </a:rPr>
              <a:t>The increase/decrease in the surface area of the system sand is the corresponding increase/decrease in the moisture demand and temper water point. </a:t>
            </a:r>
            <a:endParaRPr lang="en-IN" dirty="0">
              <a:latin typeface="WhitneyCondensed Semibold" pitchFamily="2" charset="77"/>
            </a:endParaRPr>
          </a:p>
        </p:txBody>
      </p:sp>
      <p:pic>
        <p:nvPicPr>
          <p:cNvPr id="2" name="Picture 1">
            <a:extLst>
              <a:ext uri="{FF2B5EF4-FFF2-40B4-BE49-F238E27FC236}">
                <a16:creationId xmlns:a16="http://schemas.microsoft.com/office/drawing/2014/main" id="{3504EB35-6EE4-41C7-B3C0-E84EC9152DE1}"/>
              </a:ext>
            </a:extLst>
          </p:cNvPr>
          <p:cNvPicPr>
            <a:picLocks noChangeAspect="1"/>
          </p:cNvPicPr>
          <p:nvPr/>
        </p:nvPicPr>
        <p:blipFill>
          <a:blip r:embed="rId2"/>
          <a:stretch>
            <a:fillRect/>
          </a:stretch>
        </p:blipFill>
        <p:spPr>
          <a:xfrm>
            <a:off x="1461145" y="1892948"/>
            <a:ext cx="9269710" cy="3759179"/>
          </a:xfrm>
          <a:prstGeom prst="rect">
            <a:avLst/>
          </a:prstGeom>
          <a:ln>
            <a:solidFill>
              <a:schemeClr val="tx1">
                <a:lumMod val="50000"/>
                <a:lumOff val="50000"/>
              </a:schemeClr>
            </a:solidFill>
          </a:ln>
        </p:spPr>
      </p:pic>
      <p:sp>
        <p:nvSpPr>
          <p:cNvPr id="12" name="TextBox 11">
            <a:extLst>
              <a:ext uri="{FF2B5EF4-FFF2-40B4-BE49-F238E27FC236}">
                <a16:creationId xmlns:a16="http://schemas.microsoft.com/office/drawing/2014/main" id="{9C381026-7030-4C77-9329-D838C95F0089}"/>
              </a:ext>
            </a:extLst>
          </p:cNvPr>
          <p:cNvSpPr txBox="1"/>
          <p:nvPr/>
        </p:nvSpPr>
        <p:spPr>
          <a:xfrm>
            <a:off x="9217752" y="5344350"/>
            <a:ext cx="1975322" cy="307777"/>
          </a:xfrm>
          <a:prstGeom prst="rect">
            <a:avLst/>
          </a:prstGeom>
          <a:noFill/>
        </p:spPr>
        <p:txBody>
          <a:bodyPr wrap="square" rtlCol="0">
            <a:spAutoFit/>
          </a:bodyPr>
          <a:lstStyle/>
          <a:p>
            <a:r>
              <a:rPr lang="en-US" sz="1400" b="1" dirty="0">
                <a:solidFill>
                  <a:schemeClr val="tx1">
                    <a:lumMod val="50000"/>
                    <a:lumOff val="50000"/>
                  </a:schemeClr>
                </a:solidFill>
                <a:latin typeface="WhitneyCondensed Semibold" pitchFamily="50" charset="0"/>
              </a:rPr>
              <a:t>Courtesy : </a:t>
            </a:r>
            <a:r>
              <a:rPr lang="en-US" sz="1400" b="1" dirty="0">
                <a:latin typeface="WhitneyCondensed Semibold" pitchFamily="50" charset="0"/>
              </a:rPr>
              <a:t>SAND</a:t>
            </a:r>
            <a:r>
              <a:rPr lang="en-US" sz="1400" b="1" dirty="0">
                <a:solidFill>
                  <a:srgbClr val="00B050"/>
                </a:solidFill>
                <a:latin typeface="WhitneyCondensed Semibold" pitchFamily="50" charset="0"/>
              </a:rPr>
              <a:t>MAN</a:t>
            </a:r>
          </a:p>
        </p:txBody>
      </p:sp>
    </p:spTree>
    <p:extLst>
      <p:ext uri="{BB962C8B-B14F-4D97-AF65-F5344CB8AC3E}">
        <p14:creationId xmlns:p14="http://schemas.microsoft.com/office/powerpoint/2010/main" val="17337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079967" y="911592"/>
            <a:ext cx="10032066" cy="1105741"/>
          </a:xfrm>
          <a:prstGeom prst="rect">
            <a:avLst/>
          </a:prstGeom>
          <a:noFill/>
        </p:spPr>
        <p:txBody>
          <a:bodyPr wrap="square" rtlCol="0">
            <a:noAutofit/>
          </a:bodyPr>
          <a:lstStyle/>
          <a:p>
            <a:pPr algn="ctr">
              <a:lnSpc>
                <a:spcPct val="150000"/>
              </a:lnSpc>
            </a:pPr>
            <a:r>
              <a:rPr lang="en-US" dirty="0">
                <a:latin typeface="WhitneyCondensed Semibold" pitchFamily="2" charset="77"/>
              </a:rPr>
              <a:t>Beyond optimum use of Bentonite more often than not, leads to sand sticking and sand fusion on the casting surface (example: lower sintering point of the Bentonite, increase in Inert Fines and Moisture demand</a:t>
            </a:r>
            <a:r>
              <a:rPr lang="en-IN" dirty="0">
                <a:latin typeface="WhitneyCondensed Semibold" pitchFamily="2" charset="77"/>
              </a:rPr>
              <a:t>)</a:t>
            </a:r>
            <a:endParaRPr lang="en-US" dirty="0">
              <a:latin typeface="WhitneyCondensed Semibold" pitchFamily="2" charset="77"/>
            </a:endParaRPr>
          </a:p>
          <a:p>
            <a:pPr marL="457200" indent="-457200">
              <a:lnSpc>
                <a:spcPct val="150000"/>
              </a:lnSpc>
              <a:buFont typeface="Arial" panose="020B0604020202020204" pitchFamily="34" charset="0"/>
              <a:buChar char="•"/>
            </a:pPr>
            <a:endParaRPr lang="en-US" dirty="0">
              <a:latin typeface="WhitneyCondensed Semibold" pitchFamily="2" charset="77"/>
            </a:endParaRPr>
          </a:p>
          <a:p>
            <a:pPr>
              <a:lnSpc>
                <a:spcPct val="150000"/>
              </a:lnSpc>
            </a:pPr>
            <a:endParaRPr lang="en-US" b="1" dirty="0">
              <a:latin typeface="WhitneyCondensed Semibold" pitchFamily="2" charset="77"/>
            </a:endParaRPr>
          </a:p>
          <a:p>
            <a:pPr marL="457200" indent="-457200">
              <a:lnSpc>
                <a:spcPct val="150000"/>
              </a:lnSpc>
              <a:buFont typeface="Arial" panose="020B0604020202020204" pitchFamily="34" charset="0"/>
              <a:buChar char="•"/>
            </a:pPr>
            <a:endParaRPr lang="en-US" b="1" dirty="0">
              <a:latin typeface="WhitneyCondensed Semibold" pitchFamily="2" charset="77"/>
            </a:endParaRPr>
          </a:p>
          <a:p>
            <a:pPr marL="457200" indent="-457200">
              <a:lnSpc>
                <a:spcPct val="150000"/>
              </a:lnSpc>
              <a:buFont typeface="Arial" panose="020B0604020202020204" pitchFamily="34" charset="0"/>
              <a:buChar char="•"/>
            </a:pPr>
            <a:endParaRPr lang="en-IN" dirty="0">
              <a:latin typeface="WhitneyCondensed Semibold" pitchFamily="2" charset="77"/>
            </a:endParaRPr>
          </a:p>
          <a:p>
            <a:pPr marL="457200" indent="-457200">
              <a:lnSpc>
                <a:spcPct val="150000"/>
              </a:lnSpc>
              <a:buFont typeface="Arial" panose="020B0604020202020204" pitchFamily="34" charset="0"/>
              <a:buChar char="•"/>
            </a:pPr>
            <a:endParaRPr lang="pl-PL" dirty="0">
              <a:latin typeface="WhitneyCondensed Semibold" pitchFamily="2" charset="77"/>
            </a:endParaRPr>
          </a:p>
        </p:txBody>
      </p:sp>
      <p:grpSp>
        <p:nvGrpSpPr>
          <p:cNvPr id="8" name="Grupa 7"/>
          <p:cNvGrpSpPr/>
          <p:nvPr/>
        </p:nvGrpSpPr>
        <p:grpSpPr>
          <a:xfrm>
            <a:off x="161365" y="6051176"/>
            <a:ext cx="11873753" cy="739589"/>
            <a:chOff x="161365" y="6051176"/>
            <a:chExt cx="11873753" cy="739589"/>
          </a:xfrm>
        </p:grpSpPr>
        <p:pic>
          <p:nvPicPr>
            <p:cNvPr id="9" name="Obraz 8"/>
            <p:cNvPicPr>
              <a:picLocks noChangeAspect="1"/>
            </p:cNvPicPr>
            <p:nvPr/>
          </p:nvPicPr>
          <p:blipFill rotWithShape="1">
            <a:blip r:embed="rId2">
              <a:extLst>
                <a:ext uri="{28A0092B-C50C-407E-A947-70E740481C1C}">
                  <a14:useLocalDpi xmlns:a14="http://schemas.microsoft.com/office/drawing/2010/main" val="0"/>
                </a:ext>
              </a:extLst>
            </a:blip>
            <a:srcRect r="79222"/>
            <a:stretch/>
          </p:blipFill>
          <p:spPr>
            <a:xfrm>
              <a:off x="172655" y="6110156"/>
              <a:ext cx="620722" cy="680609"/>
            </a:xfrm>
            <a:prstGeom prst="rect">
              <a:avLst/>
            </a:prstGeom>
          </p:spPr>
        </p:pic>
        <p:cxnSp>
          <p:nvCxnSpPr>
            <p:cNvPr id="10" name="Łącznik prosty 9"/>
            <p:cNvCxnSpPr/>
            <p:nvPr/>
          </p:nvCxnSpPr>
          <p:spPr>
            <a:xfrm>
              <a:off x="161365" y="6051176"/>
              <a:ext cx="11873753" cy="0"/>
            </a:xfrm>
            <a:prstGeom prst="line">
              <a:avLst/>
            </a:prstGeom>
            <a:ln>
              <a:solidFill>
                <a:srgbClr val="DE2A1B"/>
              </a:solidFill>
            </a:ln>
          </p:spPr>
          <p:style>
            <a:lnRef idx="1">
              <a:schemeClr val="accent1"/>
            </a:lnRef>
            <a:fillRef idx="0">
              <a:schemeClr val="accent1"/>
            </a:fillRef>
            <a:effectRef idx="0">
              <a:schemeClr val="accent1"/>
            </a:effectRef>
            <a:fontRef idx="minor">
              <a:schemeClr val="tx1"/>
            </a:fontRef>
          </p:style>
        </p:cxn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09" y="6123604"/>
              <a:ext cx="1643904" cy="375312"/>
            </a:xfrm>
            <a:prstGeom prst="rect">
              <a:avLst/>
            </a:prstGeom>
          </p:spPr>
        </p:pic>
      </p:grpSp>
      <p:graphicFrame>
        <p:nvGraphicFramePr>
          <p:cNvPr id="14" name="Chart 13">
            <a:extLst>
              <a:ext uri="{FF2B5EF4-FFF2-40B4-BE49-F238E27FC236}">
                <a16:creationId xmlns:a16="http://schemas.microsoft.com/office/drawing/2014/main" id="{188D9CB2-D620-4D89-BE96-10765572C3CA}"/>
              </a:ext>
            </a:extLst>
          </p:cNvPr>
          <p:cNvGraphicFramePr>
            <a:graphicFrameLocks/>
          </p:cNvGraphicFramePr>
          <p:nvPr>
            <p:extLst>
              <p:ext uri="{D42A27DB-BD31-4B8C-83A1-F6EECF244321}">
                <p14:modId xmlns:p14="http://schemas.microsoft.com/office/powerpoint/2010/main" val="3804576739"/>
              </p:ext>
            </p:extLst>
          </p:nvPr>
        </p:nvGraphicFramePr>
        <p:xfrm>
          <a:off x="2249755" y="2017334"/>
          <a:ext cx="8127299" cy="3682176"/>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6BECF267-1DB3-4EEC-89BE-EE3AA3C0403B}"/>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en-US" sz="2800" b="1" u="sng" dirty="0">
                <a:latin typeface="WhitneyCondensed Semibold" pitchFamily="2" charset="77"/>
              </a:rPr>
              <a:t>Impact of Bentonite on Casting Surface Finish</a:t>
            </a:r>
          </a:p>
        </p:txBody>
      </p:sp>
      <p:sp>
        <p:nvSpPr>
          <p:cNvPr id="12" name="TextBox 11">
            <a:extLst>
              <a:ext uri="{FF2B5EF4-FFF2-40B4-BE49-F238E27FC236}">
                <a16:creationId xmlns:a16="http://schemas.microsoft.com/office/drawing/2014/main" id="{954145AE-02A7-4ED1-ACF5-92E3F70DE2EA}"/>
              </a:ext>
            </a:extLst>
          </p:cNvPr>
          <p:cNvSpPr txBox="1"/>
          <p:nvPr/>
        </p:nvSpPr>
        <p:spPr>
          <a:xfrm>
            <a:off x="8769222" y="2039277"/>
            <a:ext cx="1975322" cy="307777"/>
          </a:xfrm>
          <a:prstGeom prst="rect">
            <a:avLst/>
          </a:prstGeom>
          <a:noFill/>
        </p:spPr>
        <p:txBody>
          <a:bodyPr wrap="square" rtlCol="0">
            <a:spAutoFit/>
          </a:bodyPr>
          <a:lstStyle/>
          <a:p>
            <a:r>
              <a:rPr lang="en-US" sz="1400" b="1" dirty="0">
                <a:solidFill>
                  <a:schemeClr val="tx1">
                    <a:lumMod val="50000"/>
                    <a:lumOff val="50000"/>
                  </a:schemeClr>
                </a:solidFill>
                <a:latin typeface="WhitneyCondensed Semibold" pitchFamily="50" charset="0"/>
              </a:rPr>
              <a:t>Courtesy : </a:t>
            </a:r>
            <a:r>
              <a:rPr lang="en-US" sz="1400" b="1" dirty="0">
                <a:latin typeface="WhitneyCondensed Semibold" pitchFamily="50" charset="0"/>
              </a:rPr>
              <a:t>SAND</a:t>
            </a:r>
            <a:r>
              <a:rPr lang="en-US" sz="1400" b="1" dirty="0">
                <a:solidFill>
                  <a:srgbClr val="00B050"/>
                </a:solidFill>
                <a:latin typeface="WhitneyCondensed Semibold" pitchFamily="50" charset="0"/>
              </a:rPr>
              <a:t>MAN</a:t>
            </a:r>
          </a:p>
        </p:txBody>
      </p:sp>
    </p:spTree>
    <p:extLst>
      <p:ext uri="{BB962C8B-B14F-4D97-AF65-F5344CB8AC3E}">
        <p14:creationId xmlns:p14="http://schemas.microsoft.com/office/powerpoint/2010/main" val="1963650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764071" y="751396"/>
            <a:ext cx="6663858" cy="935340"/>
          </a:xfrm>
          <a:prstGeom prst="rect">
            <a:avLst/>
          </a:prstGeom>
          <a:noFill/>
        </p:spPr>
        <p:txBody>
          <a:bodyPr wrap="square" rtlCol="0" anchor="t">
            <a:noAutofit/>
          </a:bodyPr>
          <a:lstStyle/>
          <a:p>
            <a:pPr algn="ctr">
              <a:lnSpc>
                <a:spcPct val="150000"/>
              </a:lnSpc>
            </a:pPr>
            <a:r>
              <a:rPr lang="en-US" dirty="0">
                <a:latin typeface="WhitneyCondensed Semibold" pitchFamily="2" charset="77"/>
              </a:rPr>
              <a:t>Higher additions of additives, clay and starch leads to reduced permeability with possible related risk of blow hole defects</a:t>
            </a:r>
            <a:r>
              <a:rPr lang="en-US" b="1" dirty="0">
                <a:latin typeface="WhitneyCondensed Semibold" pitchFamily="2" charset="77"/>
              </a:rPr>
              <a:t>.</a:t>
            </a:r>
          </a:p>
          <a:p>
            <a:pPr algn="ctr">
              <a:lnSpc>
                <a:spcPct val="150000"/>
              </a:lnSpc>
            </a:pPr>
            <a:endParaRPr lang="en-US" b="1" dirty="0">
              <a:latin typeface="WhitneyCondensed Semibold" pitchFamily="2" charset="77"/>
            </a:endParaRPr>
          </a:p>
          <a:p>
            <a:pPr marL="457200" indent="-457200" algn="ctr">
              <a:lnSpc>
                <a:spcPct val="150000"/>
              </a:lnSpc>
              <a:buFont typeface="Arial" panose="020B0604020202020204" pitchFamily="34" charset="0"/>
              <a:buChar char="•"/>
            </a:pPr>
            <a:endParaRPr lang="en-US" b="1" dirty="0">
              <a:latin typeface="WhitneyCondensed Semibold" pitchFamily="2" charset="77"/>
            </a:endParaRPr>
          </a:p>
          <a:p>
            <a:pPr marL="457200" indent="-457200" algn="ctr">
              <a:lnSpc>
                <a:spcPct val="150000"/>
              </a:lnSpc>
              <a:buFont typeface="Arial" panose="020B0604020202020204" pitchFamily="34" charset="0"/>
              <a:buChar char="•"/>
            </a:pPr>
            <a:endParaRPr lang="en-IN" dirty="0">
              <a:latin typeface="WhitneyCondensed Semibold" pitchFamily="2" charset="77"/>
            </a:endParaRPr>
          </a:p>
          <a:p>
            <a:pPr marL="457200" indent="-457200" algn="ctr">
              <a:lnSpc>
                <a:spcPct val="150000"/>
              </a:lnSpc>
              <a:buFont typeface="Arial" panose="020B0604020202020204" pitchFamily="34" charset="0"/>
              <a:buChar char="•"/>
            </a:pPr>
            <a:endParaRPr lang="pl-PL" dirty="0">
              <a:latin typeface="WhitneyCondensed Semibold" pitchFamily="2" charset="77"/>
            </a:endParaRPr>
          </a:p>
        </p:txBody>
      </p:sp>
      <p:sp>
        <p:nvSpPr>
          <p:cNvPr id="13" name="Rectangle 12">
            <a:extLst>
              <a:ext uri="{FF2B5EF4-FFF2-40B4-BE49-F238E27FC236}">
                <a16:creationId xmlns:a16="http://schemas.microsoft.com/office/drawing/2014/main" id="{55021A6F-F8D3-4E3C-9AC2-5E6922FB343C}"/>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en-US" sz="2800" b="1" u="sng" dirty="0">
                <a:latin typeface="WhitneyCondensed Semibold" pitchFamily="2" charset="77"/>
              </a:rPr>
              <a:t>Impact of Bentonite on Permeability </a:t>
            </a:r>
          </a:p>
        </p:txBody>
      </p:sp>
      <p:pic>
        <p:nvPicPr>
          <p:cNvPr id="3" name="Picture 2">
            <a:extLst>
              <a:ext uri="{FF2B5EF4-FFF2-40B4-BE49-F238E27FC236}">
                <a16:creationId xmlns:a16="http://schemas.microsoft.com/office/drawing/2014/main" id="{6BE12716-052B-4AE9-BAE9-5FBD0CF7D35C}"/>
              </a:ext>
            </a:extLst>
          </p:cNvPr>
          <p:cNvPicPr>
            <a:picLocks noChangeAspect="1"/>
          </p:cNvPicPr>
          <p:nvPr/>
        </p:nvPicPr>
        <p:blipFill>
          <a:blip r:embed="rId2"/>
          <a:stretch>
            <a:fillRect/>
          </a:stretch>
        </p:blipFill>
        <p:spPr>
          <a:xfrm>
            <a:off x="1556947" y="1856482"/>
            <a:ext cx="9078106" cy="3586926"/>
          </a:xfrm>
          <a:prstGeom prst="rect">
            <a:avLst/>
          </a:prstGeom>
          <a:ln>
            <a:solidFill>
              <a:schemeClr val="tx1">
                <a:lumMod val="65000"/>
                <a:lumOff val="35000"/>
              </a:schemeClr>
            </a:solidFill>
          </a:ln>
        </p:spPr>
      </p:pic>
      <p:sp>
        <p:nvSpPr>
          <p:cNvPr id="12" name="TextBox 11">
            <a:extLst>
              <a:ext uri="{FF2B5EF4-FFF2-40B4-BE49-F238E27FC236}">
                <a16:creationId xmlns:a16="http://schemas.microsoft.com/office/drawing/2014/main" id="{6969B332-A129-41D5-88A4-7F9CBCBC9D63}"/>
              </a:ext>
            </a:extLst>
          </p:cNvPr>
          <p:cNvSpPr txBox="1"/>
          <p:nvPr/>
        </p:nvSpPr>
        <p:spPr>
          <a:xfrm>
            <a:off x="9134624" y="5135631"/>
            <a:ext cx="1975322" cy="307777"/>
          </a:xfrm>
          <a:prstGeom prst="rect">
            <a:avLst/>
          </a:prstGeom>
          <a:noFill/>
        </p:spPr>
        <p:txBody>
          <a:bodyPr wrap="square" rtlCol="0">
            <a:spAutoFit/>
          </a:bodyPr>
          <a:lstStyle/>
          <a:p>
            <a:r>
              <a:rPr lang="en-US" sz="1400" b="1" dirty="0">
                <a:solidFill>
                  <a:schemeClr val="tx1">
                    <a:lumMod val="50000"/>
                    <a:lumOff val="50000"/>
                  </a:schemeClr>
                </a:solidFill>
                <a:latin typeface="WhitneyCondensed Semibold" pitchFamily="50" charset="0"/>
              </a:rPr>
              <a:t>Courtesy : </a:t>
            </a:r>
            <a:r>
              <a:rPr lang="en-US" sz="1400" b="1" dirty="0">
                <a:latin typeface="WhitneyCondensed Semibold" pitchFamily="50" charset="0"/>
              </a:rPr>
              <a:t>SAND</a:t>
            </a:r>
            <a:r>
              <a:rPr lang="en-US" sz="1400" b="1" dirty="0">
                <a:solidFill>
                  <a:srgbClr val="00B050"/>
                </a:solidFill>
                <a:latin typeface="WhitneyCondensed Semibold" pitchFamily="50" charset="0"/>
              </a:rPr>
              <a:t>MAN</a:t>
            </a:r>
          </a:p>
        </p:txBody>
      </p:sp>
    </p:spTree>
    <p:extLst>
      <p:ext uri="{BB962C8B-B14F-4D97-AF65-F5344CB8AC3E}">
        <p14:creationId xmlns:p14="http://schemas.microsoft.com/office/powerpoint/2010/main" val="67466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BFB1639-4C50-401B-BF2F-302C49462904}"/>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en-US" sz="2800" b="1" u="sng" dirty="0">
                <a:latin typeface="WhitneyCondensed Semibold" pitchFamily="2" charset="77"/>
              </a:rPr>
              <a:t>What is the optimum additive consumption?</a:t>
            </a:r>
          </a:p>
        </p:txBody>
      </p:sp>
      <p:graphicFrame>
        <p:nvGraphicFramePr>
          <p:cNvPr id="4" name="Diagram 3">
            <a:extLst>
              <a:ext uri="{FF2B5EF4-FFF2-40B4-BE49-F238E27FC236}">
                <a16:creationId xmlns:a16="http://schemas.microsoft.com/office/drawing/2014/main" id="{60C3EE08-A0C7-4342-AE97-D82B5CDE6C6E}"/>
              </a:ext>
            </a:extLst>
          </p:cNvPr>
          <p:cNvGraphicFramePr/>
          <p:nvPr>
            <p:extLst>
              <p:ext uri="{D42A27DB-BD31-4B8C-83A1-F6EECF244321}">
                <p14:modId xmlns:p14="http://schemas.microsoft.com/office/powerpoint/2010/main" val="3693595402"/>
              </p:ext>
            </p:extLst>
          </p:nvPr>
        </p:nvGraphicFramePr>
        <p:xfrm>
          <a:off x="-370901" y="559464"/>
          <a:ext cx="7609468" cy="5324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4597BE57-C81A-47CB-8D9C-A98E81031154}"/>
              </a:ext>
            </a:extLst>
          </p:cNvPr>
          <p:cNvSpPr/>
          <p:nvPr/>
        </p:nvSpPr>
        <p:spPr>
          <a:xfrm>
            <a:off x="7916962" y="1032814"/>
            <a:ext cx="3696238" cy="4039504"/>
          </a:xfrm>
          <a:prstGeom prst="rect">
            <a:avLst/>
          </a:prstGeom>
        </p:spPr>
        <p:txBody>
          <a:bodyPr wrap="square">
            <a:spAutoFit/>
          </a:bodyPr>
          <a:lstStyle/>
          <a:p>
            <a:pPr algn="ctr">
              <a:lnSpc>
                <a:spcPct val="125000"/>
              </a:lnSpc>
            </a:pPr>
            <a:r>
              <a:rPr lang="en-US" sz="2600" i="1" dirty="0">
                <a:latin typeface="WhitneyCondensed Semibold" pitchFamily="2" charset="77"/>
              </a:rPr>
              <a:t>“The use of data science and analytics is the scientific answer to predict the precise </a:t>
            </a:r>
            <a:r>
              <a:rPr lang="en-US" sz="2600" i="1" dirty="0">
                <a:solidFill>
                  <a:srgbClr val="C00000"/>
                </a:solidFill>
                <a:latin typeface="WhitneyCondensed Semibold" pitchFamily="2" charset="77"/>
              </a:rPr>
              <a:t>optimal </a:t>
            </a:r>
            <a:r>
              <a:rPr lang="en-US" sz="2600" i="1" dirty="0">
                <a:latin typeface="WhitneyCondensed Semibold" pitchFamily="2" charset="77"/>
              </a:rPr>
              <a:t>points for each  sand property,  based on the inter-relationship between sand parameters and also co-related to casting defects (scrap)”</a:t>
            </a:r>
          </a:p>
        </p:txBody>
      </p:sp>
      <p:sp>
        <p:nvSpPr>
          <p:cNvPr id="13" name="Freeform: Shape 12">
            <a:extLst>
              <a:ext uri="{FF2B5EF4-FFF2-40B4-BE49-F238E27FC236}">
                <a16:creationId xmlns:a16="http://schemas.microsoft.com/office/drawing/2014/main" id="{C9AC0107-AFFC-4DAF-AFBD-11E199757EA7}"/>
              </a:ext>
            </a:extLst>
          </p:cNvPr>
          <p:cNvSpPr/>
          <p:nvPr/>
        </p:nvSpPr>
        <p:spPr>
          <a:xfrm>
            <a:off x="3375281" y="3260785"/>
            <a:ext cx="653254" cy="828836"/>
          </a:xfrm>
          <a:custGeom>
            <a:avLst/>
            <a:gdLst>
              <a:gd name="connsiteX0" fmla="*/ 233777 w 472927"/>
              <a:gd name="connsiteY0" fmla="*/ 1 h 462282"/>
              <a:gd name="connsiteX1" fmla="*/ 5177 w 472927"/>
              <a:gd name="connsiteY1" fmla="*/ 409576 h 462282"/>
              <a:gd name="connsiteX2" fmla="*/ 467139 w 472927"/>
              <a:gd name="connsiteY2" fmla="*/ 414338 h 462282"/>
              <a:gd name="connsiteX3" fmla="*/ 233777 w 472927"/>
              <a:gd name="connsiteY3" fmla="*/ 1 h 462282"/>
            </a:gdLst>
            <a:ahLst/>
            <a:cxnLst>
              <a:cxn ang="0">
                <a:pos x="connsiteX0" y="connsiteY0"/>
              </a:cxn>
              <a:cxn ang="0">
                <a:pos x="connsiteX1" y="connsiteY1"/>
              </a:cxn>
              <a:cxn ang="0">
                <a:pos x="connsiteX2" y="connsiteY2"/>
              </a:cxn>
              <a:cxn ang="0">
                <a:pos x="connsiteX3" y="connsiteY3"/>
              </a:cxn>
            </a:cxnLst>
            <a:rect l="l" t="t" r="r" b="b"/>
            <a:pathLst>
              <a:path w="472927" h="462282">
                <a:moveTo>
                  <a:pt x="233777" y="1"/>
                </a:moveTo>
                <a:cubicBezTo>
                  <a:pt x="156783" y="-793"/>
                  <a:pt x="-33717" y="340520"/>
                  <a:pt x="5177" y="409576"/>
                </a:cubicBezTo>
                <a:cubicBezTo>
                  <a:pt x="44071" y="478632"/>
                  <a:pt x="425070" y="479425"/>
                  <a:pt x="467139" y="414338"/>
                </a:cubicBezTo>
                <a:cubicBezTo>
                  <a:pt x="509208" y="349251"/>
                  <a:pt x="310771" y="795"/>
                  <a:pt x="233777" y="1"/>
                </a:cubicBezTo>
                <a:close/>
              </a:path>
            </a:pathLst>
          </a:custGeom>
          <a:solidFill>
            <a:schemeClr val="accent4">
              <a:lumMod val="20000"/>
              <a:lumOff val="8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6B44BBC4-C8FC-4C50-9A34-8458ECDD7111}"/>
              </a:ext>
            </a:extLst>
          </p:cNvPr>
          <p:cNvCxnSpPr>
            <a:cxnSpLocks/>
          </p:cNvCxnSpPr>
          <p:nvPr/>
        </p:nvCxnSpPr>
        <p:spPr>
          <a:xfrm flipH="1">
            <a:off x="3701910" y="1116392"/>
            <a:ext cx="2258780" cy="255881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Rounded Rectangle 15">
            <a:extLst>
              <a:ext uri="{FF2B5EF4-FFF2-40B4-BE49-F238E27FC236}">
                <a16:creationId xmlns:a16="http://schemas.microsoft.com/office/drawing/2014/main" id="{85FC15E3-CF3E-423F-A728-4BA62DBB9437}"/>
              </a:ext>
            </a:extLst>
          </p:cNvPr>
          <p:cNvSpPr/>
          <p:nvPr/>
        </p:nvSpPr>
        <p:spPr>
          <a:xfrm>
            <a:off x="5084326" y="771204"/>
            <a:ext cx="2154241" cy="523220"/>
          </a:xfrm>
          <a:prstGeom prst="round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a:r>
              <a:rPr lang="en-IN" sz="2400" b="1" i="1" kern="0" dirty="0">
                <a:solidFill>
                  <a:prstClr val="white"/>
                </a:solidFill>
              </a:rPr>
              <a:t>Optimal</a:t>
            </a:r>
          </a:p>
        </p:txBody>
      </p:sp>
    </p:spTree>
    <p:extLst>
      <p:ext uri="{BB962C8B-B14F-4D97-AF65-F5344CB8AC3E}">
        <p14:creationId xmlns:p14="http://schemas.microsoft.com/office/powerpoint/2010/main" val="165225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350970" y="1020028"/>
            <a:ext cx="9940485" cy="4711301"/>
          </a:xfrm>
          <a:prstGeom prst="rect">
            <a:avLst/>
          </a:prstGeom>
          <a:noFill/>
        </p:spPr>
        <p:txBody>
          <a:bodyPr wrap="square" rtlCol="0">
            <a:noAutofit/>
          </a:bodyPr>
          <a:lstStyle/>
          <a:p>
            <a:pPr marL="457200" indent="-457200">
              <a:lnSpc>
                <a:spcPct val="150000"/>
              </a:lnSpc>
              <a:buAutoNum type="alphaLcParenBoth"/>
            </a:pPr>
            <a:r>
              <a:rPr lang="en-US" sz="2200" dirty="0">
                <a:solidFill>
                  <a:srgbClr val="FF0000"/>
                </a:solidFill>
                <a:latin typeface="WhitneyCondensed Semibold" pitchFamily="2" charset="77"/>
              </a:rPr>
              <a:t>Monitor the TSA for variability</a:t>
            </a:r>
            <a:r>
              <a:rPr lang="en-US" sz="2200" dirty="0">
                <a:latin typeface="WhitneyCondensed Semibold" pitchFamily="2" charset="77"/>
              </a:rPr>
              <a:t> of additive demand. This is the pulse for all additive demand.</a:t>
            </a:r>
          </a:p>
          <a:p>
            <a:pPr marL="457200" indent="-457200">
              <a:lnSpc>
                <a:spcPct val="150000"/>
              </a:lnSpc>
              <a:buAutoNum type="alphaLcParenBoth"/>
            </a:pPr>
            <a:r>
              <a:rPr lang="en-US" sz="2200" dirty="0">
                <a:latin typeface="WhitneyCondensed Semibold" pitchFamily="2" charset="77"/>
              </a:rPr>
              <a:t>Avoid over/under dosing of Active Clay/Lustrous Carbon/Water etc.,  by always taking into account the inter-relationship between sand properties  </a:t>
            </a:r>
            <a:r>
              <a:rPr lang="en-US" sz="2200" dirty="0">
                <a:solidFill>
                  <a:srgbClr val="FF0000"/>
                </a:solidFill>
                <a:latin typeface="WhitneyCondensed Semibold" pitchFamily="2" charset="77"/>
              </a:rPr>
              <a:t>before reacting with dosage or source or quality change</a:t>
            </a:r>
          </a:p>
          <a:p>
            <a:pPr marL="457200" indent="-457200">
              <a:lnSpc>
                <a:spcPct val="150000"/>
              </a:lnSpc>
              <a:buAutoNum type="alphaLcParenBoth"/>
            </a:pPr>
            <a:r>
              <a:rPr lang="en-US" sz="2200" dirty="0">
                <a:latin typeface="WhitneyCondensed Semibold" pitchFamily="2" charset="77"/>
              </a:rPr>
              <a:t>Always choose additives based on their KPI : </a:t>
            </a:r>
          </a:p>
          <a:p>
            <a:pPr lvl="1">
              <a:lnSpc>
                <a:spcPct val="150000"/>
              </a:lnSpc>
            </a:pPr>
            <a:r>
              <a:rPr lang="en-US" sz="2200" dirty="0">
                <a:latin typeface="WhitneyCondensed Semibold" pitchFamily="2" charset="77"/>
              </a:rPr>
              <a:t>	Consider the </a:t>
            </a:r>
            <a:r>
              <a:rPr lang="en-US" sz="2200" dirty="0">
                <a:solidFill>
                  <a:srgbClr val="FF0000"/>
                </a:solidFill>
                <a:latin typeface="WhitneyCondensed Semibold" pitchFamily="2" charset="77"/>
              </a:rPr>
              <a:t>purpose the KPI </a:t>
            </a:r>
            <a:r>
              <a:rPr lang="en-US" sz="2200" dirty="0">
                <a:latin typeface="WhitneyCondensed Semibold" pitchFamily="2" charset="77"/>
              </a:rPr>
              <a:t>has to serve and then its cost</a:t>
            </a:r>
          </a:p>
          <a:p>
            <a:pPr marL="457200" indent="-457200">
              <a:lnSpc>
                <a:spcPct val="150000"/>
              </a:lnSpc>
              <a:buAutoNum type="alphaLcParenBoth"/>
            </a:pPr>
            <a:r>
              <a:rPr lang="en-US" sz="2200" dirty="0">
                <a:latin typeface="WhitneyCondensed Semibold" pitchFamily="2" charset="77"/>
              </a:rPr>
              <a:t>Establish Additive </a:t>
            </a:r>
            <a:r>
              <a:rPr lang="en-US" sz="2200" dirty="0">
                <a:solidFill>
                  <a:srgbClr val="FF0000"/>
                </a:solidFill>
                <a:latin typeface="WhitneyCondensed Semibold" pitchFamily="2" charset="77"/>
              </a:rPr>
              <a:t>KPI beyond conventional tests</a:t>
            </a:r>
            <a:r>
              <a:rPr lang="en-US" sz="2200" dirty="0">
                <a:latin typeface="WhitneyCondensed Semibold" pitchFamily="2" charset="77"/>
              </a:rPr>
              <a:t>. There is always something more that you should know. </a:t>
            </a:r>
            <a:r>
              <a:rPr lang="en-US" sz="2200" dirty="0">
                <a:solidFill>
                  <a:srgbClr val="FF0000"/>
                </a:solidFill>
                <a:latin typeface="WhitneyCondensed Semibold" pitchFamily="2" charset="77"/>
              </a:rPr>
              <a:t>Seek expert help, read widely and go deep </a:t>
            </a:r>
            <a:r>
              <a:rPr lang="en-US" sz="2200" dirty="0">
                <a:latin typeface="WhitneyCondensed Semibold" pitchFamily="2" charset="77"/>
              </a:rPr>
              <a:t>into understanding the additives (example: bentonite or coal dust).</a:t>
            </a:r>
          </a:p>
          <a:p>
            <a:pPr algn="ctr">
              <a:lnSpc>
                <a:spcPct val="150000"/>
              </a:lnSpc>
            </a:pPr>
            <a:endParaRPr lang="en-US" sz="2200" dirty="0">
              <a:latin typeface="WhitneyCondensed Semibold" pitchFamily="2" charset="77"/>
            </a:endParaRPr>
          </a:p>
        </p:txBody>
      </p:sp>
      <p:sp>
        <p:nvSpPr>
          <p:cNvPr id="13" name="Rectangle 12">
            <a:extLst>
              <a:ext uri="{FF2B5EF4-FFF2-40B4-BE49-F238E27FC236}">
                <a16:creationId xmlns:a16="http://schemas.microsoft.com/office/drawing/2014/main" id="{CAC91C42-D808-43E5-97DD-882236985939}"/>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en-US" sz="2800" b="1" u="sng" dirty="0">
                <a:latin typeface="WhitneyCondensed Semibold" pitchFamily="2" charset="77"/>
              </a:rPr>
              <a:t>How should optimum additive consumption be monitored?</a:t>
            </a:r>
          </a:p>
        </p:txBody>
      </p:sp>
    </p:spTree>
    <p:extLst>
      <p:ext uri="{BB962C8B-B14F-4D97-AF65-F5344CB8AC3E}">
        <p14:creationId xmlns:p14="http://schemas.microsoft.com/office/powerpoint/2010/main" val="294018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604404" y="806823"/>
            <a:ext cx="10496550" cy="5171926"/>
          </a:xfrm>
          <a:prstGeom prst="rect">
            <a:avLst/>
          </a:prstGeom>
          <a:noFill/>
        </p:spPr>
        <p:txBody>
          <a:bodyPr wrap="square" rtlCol="0">
            <a:noAutofit/>
          </a:bodyPr>
          <a:lstStyle/>
          <a:p>
            <a:pPr>
              <a:lnSpc>
                <a:spcPct val="150000"/>
              </a:lnSpc>
            </a:pPr>
            <a:r>
              <a:rPr lang="en-US" sz="2400" dirty="0">
                <a:latin typeface="WhitneyCondensed Semibold" pitchFamily="2" charset="77"/>
              </a:rPr>
              <a:t>Adds </a:t>
            </a:r>
            <a:r>
              <a:rPr lang="en-US" sz="2400" dirty="0">
                <a:solidFill>
                  <a:srgbClr val="C00000"/>
                </a:solidFill>
                <a:latin typeface="WhitneyCondensed Semibold" pitchFamily="2" charset="77"/>
              </a:rPr>
              <a:t>significant </a:t>
            </a:r>
            <a:r>
              <a:rPr lang="en-US" sz="2400" dirty="0">
                <a:latin typeface="WhitneyCondensed Semibold" pitchFamily="2" charset="77"/>
              </a:rPr>
              <a:t>and</a:t>
            </a:r>
            <a:r>
              <a:rPr lang="en-US" sz="2400" dirty="0">
                <a:solidFill>
                  <a:srgbClr val="C00000"/>
                </a:solidFill>
                <a:latin typeface="WhitneyCondensed Semibold" pitchFamily="2" charset="77"/>
              </a:rPr>
              <a:t> competitive</a:t>
            </a:r>
            <a:r>
              <a:rPr lang="en-US" sz="2400" dirty="0">
                <a:latin typeface="WhitneyCondensed Semibold" pitchFamily="2" charset="77"/>
              </a:rPr>
              <a:t> value in terms of:</a:t>
            </a:r>
          </a:p>
          <a:p>
            <a:pPr marL="809625" indent="-447675">
              <a:lnSpc>
                <a:spcPct val="150000"/>
              </a:lnSpc>
              <a:buFont typeface="+mj-lt"/>
              <a:buAutoNum type="arabicParenR"/>
            </a:pPr>
            <a:r>
              <a:rPr lang="en-US" sz="2400" dirty="0">
                <a:latin typeface="WhitneyCondensed Semibold" pitchFamily="2" charset="77"/>
              </a:rPr>
              <a:t> </a:t>
            </a:r>
            <a:r>
              <a:rPr lang="en-US" sz="2400" dirty="0">
                <a:solidFill>
                  <a:srgbClr val="C00000"/>
                </a:solidFill>
                <a:latin typeface="WhitneyCondensed Semibold" pitchFamily="2" charset="77"/>
              </a:rPr>
              <a:t>Cost saving </a:t>
            </a:r>
            <a:r>
              <a:rPr lang="en-US" sz="2400" dirty="0">
                <a:latin typeface="WhitneyCondensed Semibold" pitchFamily="2" charset="77"/>
              </a:rPr>
              <a:t>when added in variable and optimal quantities, co-related to varying casting product mix, source and quality.</a:t>
            </a:r>
          </a:p>
          <a:p>
            <a:pPr marL="809625" indent="-447675">
              <a:lnSpc>
                <a:spcPct val="150000"/>
              </a:lnSpc>
              <a:buFont typeface="+mj-lt"/>
              <a:buAutoNum type="arabicParenR"/>
            </a:pPr>
            <a:r>
              <a:rPr lang="en-US" sz="2400" dirty="0">
                <a:latin typeface="WhitneyCondensed Semibold" pitchFamily="2" charset="77"/>
              </a:rPr>
              <a:t>Re-claiming repetitive lost profits by </a:t>
            </a:r>
            <a:r>
              <a:rPr lang="en-US" sz="2400" dirty="0">
                <a:solidFill>
                  <a:srgbClr val="C00000"/>
                </a:solidFill>
                <a:latin typeface="WhitneyCondensed Semibold" pitchFamily="2" charset="77"/>
              </a:rPr>
              <a:t>improving process consistency</a:t>
            </a:r>
            <a:r>
              <a:rPr lang="en-US" sz="2400" dirty="0">
                <a:latin typeface="WhitneyCondensed Semibold" pitchFamily="2" charset="77"/>
              </a:rPr>
              <a:t> thereby</a:t>
            </a:r>
          </a:p>
          <a:p>
            <a:pPr marL="1257300" lvl="1" indent="-447675">
              <a:lnSpc>
                <a:spcPct val="150000"/>
              </a:lnSpc>
              <a:buFont typeface="+mj-lt"/>
              <a:buAutoNum type="alphaLcParenR"/>
            </a:pPr>
            <a:r>
              <a:rPr lang="en-US" sz="2400" dirty="0">
                <a:latin typeface="WhitneyCondensed Semibold" pitchFamily="2" charset="77"/>
              </a:rPr>
              <a:t>achieving reduced, related casting rejections </a:t>
            </a:r>
          </a:p>
          <a:p>
            <a:pPr marL="1257300" lvl="1" indent="-447675">
              <a:lnSpc>
                <a:spcPct val="150000"/>
              </a:lnSpc>
              <a:buFont typeface="+mj-lt"/>
              <a:buAutoNum type="alphaLcParenR"/>
            </a:pPr>
            <a:r>
              <a:rPr lang="en-US" sz="2400" dirty="0">
                <a:latin typeface="WhitneyCondensed Semibold" pitchFamily="2" charset="77"/>
              </a:rPr>
              <a:t>optimized additive consumption.</a:t>
            </a:r>
          </a:p>
          <a:p>
            <a:pPr marL="809625" indent="-447675">
              <a:lnSpc>
                <a:spcPct val="150000"/>
              </a:lnSpc>
              <a:buFont typeface="+mj-lt"/>
              <a:buAutoNum type="arabicParenR"/>
            </a:pPr>
            <a:r>
              <a:rPr lang="en-US" sz="2400" dirty="0">
                <a:latin typeface="WhitneyCondensed Semibold" pitchFamily="2" charset="77"/>
              </a:rPr>
              <a:t>Improving </a:t>
            </a:r>
            <a:r>
              <a:rPr lang="en-US" sz="2400" dirty="0">
                <a:solidFill>
                  <a:srgbClr val="C00000"/>
                </a:solidFill>
                <a:latin typeface="WhitneyCondensed Semibold" pitchFamily="2" charset="77"/>
              </a:rPr>
              <a:t>Casting productivity </a:t>
            </a:r>
            <a:r>
              <a:rPr lang="en-US" sz="2400" dirty="0">
                <a:latin typeface="WhitneyCondensed Semibold" pitchFamily="2" charset="77"/>
              </a:rPr>
              <a:t>&amp; quality of </a:t>
            </a:r>
            <a:r>
              <a:rPr lang="en-US" sz="2400" dirty="0">
                <a:solidFill>
                  <a:srgbClr val="C00000"/>
                </a:solidFill>
                <a:latin typeface="WhitneyCondensed Semibold" pitchFamily="2" charset="77"/>
              </a:rPr>
              <a:t>surface finish</a:t>
            </a:r>
            <a:r>
              <a:rPr lang="en-US" sz="2400" dirty="0">
                <a:latin typeface="WhitneyCondensed Semibold" pitchFamily="2" charset="77"/>
              </a:rPr>
              <a:t> </a:t>
            </a:r>
          </a:p>
          <a:p>
            <a:pPr marL="809625" indent="-447675">
              <a:lnSpc>
                <a:spcPct val="150000"/>
              </a:lnSpc>
              <a:buFont typeface="+mj-lt"/>
              <a:buAutoNum type="arabicParenR"/>
            </a:pPr>
            <a:r>
              <a:rPr lang="en-US" sz="2400" dirty="0">
                <a:latin typeface="WhitneyCondensed Semibold" pitchFamily="2" charset="77"/>
              </a:rPr>
              <a:t>Maintaining a </a:t>
            </a:r>
            <a:r>
              <a:rPr lang="en-US" sz="2400" dirty="0">
                <a:solidFill>
                  <a:srgbClr val="C00000"/>
                </a:solidFill>
                <a:latin typeface="WhitneyCondensed Semibold" pitchFamily="2" charset="77"/>
              </a:rPr>
              <a:t>dynamically sustainable, stable and scalable balance</a:t>
            </a:r>
            <a:r>
              <a:rPr lang="en-US" sz="2400" dirty="0">
                <a:latin typeface="WhitneyCondensed Semibold" pitchFamily="2" charset="77"/>
              </a:rPr>
              <a:t> in sand control process consistency </a:t>
            </a:r>
          </a:p>
          <a:p>
            <a:pPr marL="457200" indent="-457200">
              <a:lnSpc>
                <a:spcPct val="150000"/>
              </a:lnSpc>
              <a:buFont typeface="+mj-lt"/>
              <a:buAutoNum type="arabicParenR"/>
            </a:pPr>
            <a:endParaRPr lang="en-US" sz="2400" dirty="0">
              <a:latin typeface="WhitneyCondensed Semibold" pitchFamily="2" charset="77"/>
            </a:endParaRPr>
          </a:p>
        </p:txBody>
      </p:sp>
      <p:sp>
        <p:nvSpPr>
          <p:cNvPr id="13" name="Rectangle 12">
            <a:extLst>
              <a:ext uri="{FF2B5EF4-FFF2-40B4-BE49-F238E27FC236}">
                <a16:creationId xmlns:a16="http://schemas.microsoft.com/office/drawing/2014/main" id="{90E3EEED-DED0-4FED-AFCD-934618A6F1CB}"/>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en-US" sz="2800" b="1" u="sng" dirty="0">
                <a:latin typeface="WhitneyCondensed Semibold" pitchFamily="2" charset="77"/>
              </a:rPr>
              <a:t>Summary : Benefits of Using Additives with the perspective of being essential contaminants</a:t>
            </a:r>
          </a:p>
        </p:txBody>
      </p:sp>
    </p:spTree>
    <p:extLst>
      <p:ext uri="{BB962C8B-B14F-4D97-AF65-F5344CB8AC3E}">
        <p14:creationId xmlns:p14="http://schemas.microsoft.com/office/powerpoint/2010/main" val="351626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359084"/>
            <a:ext cx="9144000" cy="2677656"/>
          </a:xfrm>
          <a:prstGeom prst="rect">
            <a:avLst/>
          </a:prstGeom>
          <a:noFill/>
        </p:spPr>
        <p:txBody>
          <a:bodyPr wrap="square" rtlCol="0">
            <a:spAutoFit/>
          </a:bodyPr>
          <a:lstStyle/>
          <a:p>
            <a:pPr algn="ctr"/>
            <a:r>
              <a:rPr lang="en-IN" sz="2400" b="1" dirty="0">
                <a:solidFill>
                  <a:srgbClr val="FF0000"/>
                </a:solidFill>
                <a:latin typeface="WhitneyCondensed Semibold" charset="0"/>
                <a:ea typeface="WhitneyCondensed Semibold" charset="0"/>
                <a:cs typeface="WhitneyCondensed Semibold" charset="0"/>
              </a:rPr>
              <a:t>MPM INFOSOFT </a:t>
            </a:r>
            <a:r>
              <a:rPr lang="en-IN" sz="2400" b="1" dirty="0">
                <a:solidFill>
                  <a:schemeClr val="tx1">
                    <a:lumMod val="75000"/>
                    <a:lumOff val="25000"/>
                  </a:schemeClr>
                </a:solidFill>
                <a:latin typeface="WhitneyCondensed Semibold" charset="0"/>
                <a:ea typeface="WhitneyCondensed Semibold" charset="0"/>
                <a:cs typeface="WhitneyCondensed Semibold" charset="0"/>
              </a:rPr>
              <a:t>and the </a:t>
            </a:r>
            <a:r>
              <a:rPr lang="en-IN" sz="2400" b="1" dirty="0">
                <a:solidFill>
                  <a:srgbClr val="FF0000"/>
                </a:solidFill>
                <a:latin typeface="WhitneyCondensed Semibold" charset="0"/>
                <a:ea typeface="WhitneyCondensed Semibold" charset="0"/>
                <a:cs typeface="WhitneyCondensed Semibold" charset="0"/>
              </a:rPr>
              <a:t>SANDMAN</a:t>
            </a:r>
            <a:r>
              <a:rPr lang="en-IN" sz="2400" b="1" dirty="0">
                <a:solidFill>
                  <a:schemeClr val="tx1">
                    <a:lumMod val="75000"/>
                    <a:lumOff val="25000"/>
                  </a:schemeClr>
                </a:solidFill>
                <a:latin typeface="WhitneyCondensed Semibold" charset="0"/>
                <a:ea typeface="WhitneyCondensed Semibold" charset="0"/>
                <a:cs typeface="WhitneyCondensed Semibold" charset="0"/>
              </a:rPr>
              <a:t> Team wish to thank</a:t>
            </a:r>
          </a:p>
          <a:p>
            <a:pPr algn="ctr"/>
            <a:r>
              <a:rPr lang="en-IN" sz="2400" b="1" dirty="0">
                <a:solidFill>
                  <a:schemeClr val="tx1">
                    <a:lumMod val="75000"/>
                    <a:lumOff val="25000"/>
                  </a:schemeClr>
                </a:solidFill>
                <a:latin typeface="WhitneyCondensed Semibold" charset="0"/>
                <a:ea typeface="WhitneyCondensed Semibold" charset="0"/>
                <a:cs typeface="WhitneyCondensed Semibold" charset="0"/>
              </a:rPr>
              <a:t> </a:t>
            </a:r>
            <a:r>
              <a:rPr lang="en-IN" sz="2400" b="1" dirty="0">
                <a:solidFill>
                  <a:srgbClr val="FF0000"/>
                </a:solidFill>
                <a:latin typeface="WhitneyCondensed Semibold" charset="0"/>
                <a:ea typeface="WhitneyCondensed Semibold" charset="0"/>
                <a:cs typeface="WhitneyCondensed Semibold" charset="0"/>
              </a:rPr>
              <a:t>World Foundry Organisation, Polish Foundrymen’s Association, 73</a:t>
            </a:r>
            <a:r>
              <a:rPr lang="en-IN" sz="2400" b="1" baseline="30000" dirty="0">
                <a:solidFill>
                  <a:srgbClr val="FF0000"/>
                </a:solidFill>
                <a:latin typeface="WhitneyCondensed Semibold" charset="0"/>
                <a:ea typeface="WhitneyCondensed Semibold" charset="0"/>
                <a:cs typeface="WhitneyCondensed Semibold" charset="0"/>
              </a:rPr>
              <a:t>rd</a:t>
            </a:r>
            <a:r>
              <a:rPr lang="en-IN" sz="2400" b="1" dirty="0">
                <a:solidFill>
                  <a:srgbClr val="FF0000"/>
                </a:solidFill>
                <a:latin typeface="WhitneyCondensed Semibold" charset="0"/>
                <a:ea typeface="WhitneyCondensed Semibold" charset="0"/>
                <a:cs typeface="WhitneyCondensed Semibold" charset="0"/>
              </a:rPr>
              <a:t> WFC </a:t>
            </a:r>
            <a:r>
              <a:rPr lang="en-IN" sz="2400" b="1" dirty="0">
                <a:solidFill>
                  <a:schemeClr val="tx1">
                    <a:lumMod val="75000"/>
                    <a:lumOff val="25000"/>
                  </a:schemeClr>
                </a:solidFill>
                <a:latin typeface="WhitneyCondensed Semibold" charset="0"/>
                <a:ea typeface="WhitneyCondensed Semibold" charset="0"/>
                <a:cs typeface="WhitneyCondensed Semibold" charset="0"/>
              </a:rPr>
              <a:t>and the </a:t>
            </a:r>
          </a:p>
          <a:p>
            <a:pPr algn="ctr"/>
            <a:r>
              <a:rPr lang="en-IN" sz="2400" b="1" dirty="0">
                <a:solidFill>
                  <a:schemeClr val="tx1">
                    <a:lumMod val="75000"/>
                    <a:lumOff val="25000"/>
                  </a:schemeClr>
                </a:solidFill>
                <a:latin typeface="WhitneyCondensed Semibold" charset="0"/>
                <a:ea typeface="WhitneyCondensed Semibold" charset="0"/>
                <a:cs typeface="WhitneyCondensed Semibold" charset="0"/>
              </a:rPr>
              <a:t>Distinguished Leaders of the Foundry Industry</a:t>
            </a:r>
            <a:endParaRPr lang="en-IN" sz="2400" b="1" dirty="0">
              <a:solidFill>
                <a:srgbClr val="FF0000"/>
              </a:solidFill>
              <a:latin typeface="WhitneyCondensed Semibold" charset="0"/>
              <a:ea typeface="WhitneyCondensed Semibold" charset="0"/>
              <a:cs typeface="WhitneyCondensed Semibold" charset="0"/>
            </a:endParaRPr>
          </a:p>
          <a:p>
            <a:pPr algn="ctr"/>
            <a:r>
              <a:rPr lang="en-IN" sz="2400" b="1" dirty="0">
                <a:solidFill>
                  <a:schemeClr val="tx1">
                    <a:lumMod val="75000"/>
                    <a:lumOff val="25000"/>
                  </a:schemeClr>
                </a:solidFill>
                <a:latin typeface="WhitneyCondensed Semibold" charset="0"/>
                <a:ea typeface="WhitneyCondensed Semibold" charset="0"/>
                <a:cs typeface="WhitneyCondensed Semibold" charset="0"/>
              </a:rPr>
              <a:t>for the invaluable opportunity to address and present </a:t>
            </a:r>
            <a:r>
              <a:rPr lang="en-IN" sz="2400" b="1" dirty="0">
                <a:solidFill>
                  <a:srgbClr val="FF0000"/>
                </a:solidFill>
                <a:latin typeface="WhitneyCondensed Semibold" charset="0"/>
                <a:ea typeface="WhitneyCondensed Semibold" charset="0"/>
                <a:cs typeface="WhitneyCondensed Semibold" charset="0"/>
              </a:rPr>
              <a:t>‘</a:t>
            </a:r>
            <a:r>
              <a:rPr lang="en-US" sz="2400" b="1" dirty="0">
                <a:solidFill>
                  <a:srgbClr val="FF0000"/>
                </a:solidFill>
                <a:latin typeface="WhitneyCondensed Semibold" pitchFamily="50" charset="0"/>
              </a:rPr>
              <a:t>Use of Green Sand Additives as Essential Contaminants’.</a:t>
            </a:r>
            <a:endParaRPr lang="en-US" sz="2400" dirty="0">
              <a:solidFill>
                <a:srgbClr val="FF0000"/>
              </a:solidFill>
            </a:endParaRPr>
          </a:p>
          <a:p>
            <a:pPr algn="ctr"/>
            <a:endParaRPr lang="en-IN" sz="2400" b="1" dirty="0">
              <a:solidFill>
                <a:schemeClr val="tx1">
                  <a:lumMod val="75000"/>
                  <a:lumOff val="25000"/>
                </a:schemeClr>
              </a:solidFill>
              <a:latin typeface="WhitneyCondensed Semibold" charset="0"/>
              <a:ea typeface="WhitneyCondensed Semibold" charset="0"/>
              <a:cs typeface="WhitneyCondensed Semibold" charset="0"/>
            </a:endParaRPr>
          </a:p>
          <a:p>
            <a:endParaRPr lang="en-IN" sz="2400" b="1" dirty="0">
              <a:solidFill>
                <a:schemeClr val="tx1">
                  <a:lumMod val="75000"/>
                  <a:lumOff val="25000"/>
                </a:schemeClr>
              </a:solidFill>
              <a:latin typeface="WhitneyCondensed Semibold" charset="0"/>
              <a:ea typeface="WhitneyCondensed Semibold" charset="0"/>
              <a:cs typeface="WhitneyCondensed Semibold" charset="0"/>
            </a:endParaRPr>
          </a:p>
        </p:txBody>
      </p:sp>
      <p:pic>
        <p:nvPicPr>
          <p:cNvPr id="9" name="Picture 8" descr="thank.png"/>
          <p:cNvPicPr>
            <a:picLocks noChangeAspect="1"/>
          </p:cNvPicPr>
          <p:nvPr/>
        </p:nvPicPr>
        <p:blipFill>
          <a:blip r:embed="rId3" cstate="print"/>
          <a:stretch>
            <a:fillRect/>
          </a:stretch>
        </p:blipFill>
        <p:spPr>
          <a:xfrm>
            <a:off x="3705221" y="2789044"/>
            <a:ext cx="5409750" cy="2991501"/>
          </a:xfrm>
          <a:prstGeom prst="rect">
            <a:avLst/>
          </a:prstGeom>
        </p:spPr>
      </p:pic>
    </p:spTree>
    <p:extLst>
      <p:ext uri="{BB962C8B-B14F-4D97-AF65-F5344CB8AC3E}">
        <p14:creationId xmlns:p14="http://schemas.microsoft.com/office/powerpoint/2010/main" val="24950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5CCC9D-603A-4A26-9FF7-4EEA9DC87547}"/>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en-US" altLang="en-US" sz="2800" b="1" dirty="0">
                <a:latin typeface="WhitneyCondensed Semibold" pitchFamily="50" charset="0"/>
              </a:rPr>
              <a:t>A Perspective on Additive Control in Molding Sand</a:t>
            </a:r>
          </a:p>
        </p:txBody>
      </p:sp>
      <p:sp>
        <p:nvSpPr>
          <p:cNvPr id="10" name="Rectangle 9">
            <a:extLst>
              <a:ext uri="{FF2B5EF4-FFF2-40B4-BE49-F238E27FC236}">
                <a16:creationId xmlns:a16="http://schemas.microsoft.com/office/drawing/2014/main" id="{AD833F4D-5867-4499-9B84-48D086B2250D}"/>
              </a:ext>
            </a:extLst>
          </p:cNvPr>
          <p:cNvSpPr/>
          <p:nvPr/>
        </p:nvSpPr>
        <p:spPr>
          <a:xfrm>
            <a:off x="1171831" y="4733737"/>
            <a:ext cx="10111378" cy="1092607"/>
          </a:xfrm>
          <a:prstGeom prst="rect">
            <a:avLst/>
          </a:prstGeom>
        </p:spPr>
        <p:txBody>
          <a:bodyPr wrap="square">
            <a:spAutoFit/>
          </a:bodyPr>
          <a:lstStyle/>
          <a:p>
            <a:pPr algn="ctr">
              <a:spcBef>
                <a:spcPts val="600"/>
              </a:spcBef>
            </a:pPr>
            <a:r>
              <a:rPr lang="en-IN" sz="2000" dirty="0">
                <a:latin typeface="WhitneyCondensed Semibold" pitchFamily="2" charset="77"/>
                <a:cs typeface="Times New Roman" panose="02020603050405020304" pitchFamily="18" charset="0"/>
              </a:rPr>
              <a:t>The straight forward objective of this simple mix is to prevent Metal-</a:t>
            </a:r>
            <a:r>
              <a:rPr lang="en-IN" sz="2000" dirty="0" err="1">
                <a:latin typeface="WhitneyCondensed Semibold" pitchFamily="2" charset="77"/>
                <a:cs typeface="Times New Roman" panose="02020603050405020304" pitchFamily="18" charset="0"/>
              </a:rPr>
              <a:t>Mold</a:t>
            </a:r>
            <a:r>
              <a:rPr lang="en-IN" sz="2000" dirty="0">
                <a:latin typeface="WhitneyCondensed Semibold" pitchFamily="2" charset="77"/>
                <a:cs typeface="Times New Roman" panose="02020603050405020304" pitchFamily="18" charset="0"/>
              </a:rPr>
              <a:t> reaction</a:t>
            </a:r>
            <a:endParaRPr lang="en-IN" sz="2000" dirty="0">
              <a:solidFill>
                <a:srgbClr val="FF0000"/>
              </a:solidFill>
              <a:latin typeface="WhitneyCondensed Semibold" pitchFamily="2" charset="77"/>
              <a:cs typeface="Times New Roman" panose="02020603050405020304" pitchFamily="18" charset="0"/>
            </a:endParaRPr>
          </a:p>
          <a:p>
            <a:pPr algn="ctr">
              <a:spcBef>
                <a:spcPts val="600"/>
              </a:spcBef>
            </a:pPr>
            <a:r>
              <a:rPr lang="en-IN" sz="2000" i="1" dirty="0">
                <a:solidFill>
                  <a:srgbClr val="FF0000"/>
                </a:solidFill>
                <a:latin typeface="WhitneyCondensed Semibold" pitchFamily="2" charset="77"/>
                <a:cs typeface="Times New Roman" panose="02020603050405020304" pitchFamily="18" charset="0"/>
              </a:rPr>
              <a:t>“</a:t>
            </a:r>
            <a:r>
              <a:rPr lang="en-IN" sz="2000" b="1" i="1" dirty="0">
                <a:solidFill>
                  <a:srgbClr val="FF0000"/>
                </a:solidFill>
                <a:latin typeface="WhitneyCondensed Semibold" pitchFamily="2" charset="77"/>
                <a:cs typeface="Times New Roman" panose="02020603050405020304" pitchFamily="18" charset="0"/>
              </a:rPr>
              <a:t>However, this simple mix of these 4 basic additives becomes complex </a:t>
            </a:r>
            <a:r>
              <a:rPr lang="en-US" sz="2000" b="1" i="1" dirty="0">
                <a:solidFill>
                  <a:srgbClr val="FF0000"/>
                </a:solidFill>
                <a:latin typeface="WhitneyCondensed Semibold" pitchFamily="2" charset="77"/>
                <a:cs typeface="Times New Roman" panose="02020603050405020304" pitchFamily="18" charset="0"/>
              </a:rPr>
              <a:t>when exposed to the dynamics of the circulating system sand of a foundry</a:t>
            </a:r>
            <a:r>
              <a:rPr lang="en-IN" sz="2000" b="1" i="1" dirty="0">
                <a:solidFill>
                  <a:srgbClr val="FF0000"/>
                </a:solidFill>
                <a:latin typeface="WhitneyCondensed Semibold" pitchFamily="2" charset="77"/>
                <a:cs typeface="Times New Roman" panose="02020603050405020304" pitchFamily="18" charset="0"/>
              </a:rPr>
              <a:t>”</a:t>
            </a:r>
            <a:endParaRPr lang="pl-PL" i="1" dirty="0">
              <a:solidFill>
                <a:srgbClr val="FF0000"/>
              </a:solidFill>
              <a:latin typeface="WhitneyCondensed Semibold" pitchFamily="2" charset="77"/>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C2FDAF70-A5E5-4322-B4DE-3E92ADF2826B}"/>
              </a:ext>
            </a:extLst>
          </p:cNvPr>
          <p:cNvGraphicFramePr/>
          <p:nvPr>
            <p:extLst>
              <p:ext uri="{D42A27DB-BD31-4B8C-83A1-F6EECF244321}">
                <p14:modId xmlns:p14="http://schemas.microsoft.com/office/powerpoint/2010/main" val="3591165133"/>
              </p:ext>
            </p:extLst>
          </p:nvPr>
        </p:nvGraphicFramePr>
        <p:xfrm>
          <a:off x="3009054" y="806823"/>
          <a:ext cx="7146327" cy="374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a:extLst>
              <a:ext uri="{FF2B5EF4-FFF2-40B4-BE49-F238E27FC236}">
                <a16:creationId xmlns:a16="http://schemas.microsoft.com/office/drawing/2014/main" id="{F7305BD7-F815-4FE1-A646-116D1BD670C9}"/>
              </a:ext>
            </a:extLst>
          </p:cNvPr>
          <p:cNvSpPr/>
          <p:nvPr/>
        </p:nvSpPr>
        <p:spPr>
          <a:xfrm>
            <a:off x="816909" y="1974550"/>
            <a:ext cx="2064496" cy="923330"/>
          </a:xfrm>
          <a:prstGeom prst="rect">
            <a:avLst/>
          </a:prstGeom>
        </p:spPr>
        <p:txBody>
          <a:bodyPr wrap="square">
            <a:spAutoFit/>
          </a:bodyPr>
          <a:lstStyle/>
          <a:p>
            <a:pPr algn="ctr"/>
            <a:r>
              <a:rPr lang="en-US" b="1" kern="0" dirty="0">
                <a:solidFill>
                  <a:sysClr val="windowText" lastClr="000000"/>
                </a:solidFill>
                <a:latin typeface="WhitneyCondensed Semibold" pitchFamily="50" charset="0"/>
              </a:rPr>
              <a:t>Principal additives used for preparing Sand Molding</a:t>
            </a:r>
          </a:p>
        </p:txBody>
      </p:sp>
    </p:spTree>
    <p:extLst>
      <p:ext uri="{BB962C8B-B14F-4D97-AF65-F5344CB8AC3E}">
        <p14:creationId xmlns:p14="http://schemas.microsoft.com/office/powerpoint/2010/main" val="70546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48C4C25-24E7-4592-8E1E-6411A2C8AE21}"/>
              </a:ext>
            </a:extLst>
          </p:cNvPr>
          <p:cNvSpPr/>
          <p:nvPr/>
        </p:nvSpPr>
        <p:spPr>
          <a:xfrm>
            <a:off x="3524506" y="1003549"/>
            <a:ext cx="5062964" cy="115765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b="1" kern="0" dirty="0">
              <a:solidFill>
                <a:schemeClr val="tx1"/>
              </a:solidFill>
              <a:latin typeface="WhitneyCondensed Semibold" pitchFamily="50" charset="0"/>
            </a:endParaRPr>
          </a:p>
        </p:txBody>
      </p:sp>
      <p:cxnSp>
        <p:nvCxnSpPr>
          <p:cNvPr id="14" name="Straight Connector 13">
            <a:extLst>
              <a:ext uri="{FF2B5EF4-FFF2-40B4-BE49-F238E27FC236}">
                <a16:creationId xmlns:a16="http://schemas.microsoft.com/office/drawing/2014/main" id="{8327314F-DA44-4B1C-BFF1-6DBFC43B0097}"/>
              </a:ext>
            </a:extLst>
          </p:cNvPr>
          <p:cNvCxnSpPr>
            <a:cxnSpLocks/>
          </p:cNvCxnSpPr>
          <p:nvPr/>
        </p:nvCxnSpPr>
        <p:spPr>
          <a:xfrm flipV="1">
            <a:off x="3289205" y="1929407"/>
            <a:ext cx="0" cy="314375"/>
          </a:xfrm>
          <a:prstGeom prst="line">
            <a:avLst/>
          </a:prstGeom>
          <a:noFill/>
          <a:ln w="28575" cap="rnd" cmpd="sng" algn="ctr">
            <a:solidFill>
              <a:sysClr val="windowText" lastClr="000000">
                <a:lumMod val="75000"/>
                <a:lumOff val="25000"/>
              </a:sysClr>
            </a:solidFill>
            <a:prstDash val="solid"/>
            <a:miter lim="800000"/>
          </a:ln>
          <a:effectLst/>
        </p:spPr>
      </p:cxnSp>
      <p:cxnSp>
        <p:nvCxnSpPr>
          <p:cNvPr id="15" name="Straight Connector 14">
            <a:extLst>
              <a:ext uri="{FF2B5EF4-FFF2-40B4-BE49-F238E27FC236}">
                <a16:creationId xmlns:a16="http://schemas.microsoft.com/office/drawing/2014/main" id="{DF447B04-77CF-4E98-B05B-6A8DDB383F95}"/>
              </a:ext>
            </a:extLst>
          </p:cNvPr>
          <p:cNvCxnSpPr>
            <a:cxnSpLocks/>
          </p:cNvCxnSpPr>
          <p:nvPr/>
        </p:nvCxnSpPr>
        <p:spPr>
          <a:xfrm>
            <a:off x="1892209" y="2244696"/>
            <a:ext cx="1610290" cy="0"/>
          </a:xfrm>
          <a:prstGeom prst="line">
            <a:avLst/>
          </a:prstGeom>
          <a:noFill/>
          <a:ln w="28575" cap="rnd" cmpd="sng" algn="ctr">
            <a:solidFill>
              <a:sysClr val="windowText" lastClr="000000">
                <a:lumMod val="75000"/>
                <a:lumOff val="25000"/>
              </a:sysClr>
            </a:solidFill>
            <a:prstDash val="solid"/>
            <a:miter lim="800000"/>
          </a:ln>
          <a:effectLst/>
        </p:spPr>
      </p:cxnSp>
      <p:sp>
        <p:nvSpPr>
          <p:cNvPr id="18" name="TextBox 17">
            <a:extLst>
              <a:ext uri="{FF2B5EF4-FFF2-40B4-BE49-F238E27FC236}">
                <a16:creationId xmlns:a16="http://schemas.microsoft.com/office/drawing/2014/main" id="{D873595D-CB0A-46A9-A277-7352046D0A69}"/>
              </a:ext>
            </a:extLst>
          </p:cNvPr>
          <p:cNvSpPr txBox="1"/>
          <p:nvPr/>
        </p:nvSpPr>
        <p:spPr>
          <a:xfrm>
            <a:off x="274702" y="2296321"/>
            <a:ext cx="3245224" cy="707886"/>
          </a:xfrm>
          <a:prstGeom prst="rect">
            <a:avLst/>
          </a:prstGeom>
          <a:noFill/>
        </p:spPr>
        <p:txBody>
          <a:bodyPr wrap="square" rtlCol="0">
            <a:spAutoFit/>
          </a:bodyPr>
          <a:lstStyle/>
          <a:p>
            <a:pPr algn="r">
              <a:defRPr/>
            </a:pPr>
            <a:r>
              <a:rPr lang="en-US" sz="2000" kern="0" dirty="0">
                <a:solidFill>
                  <a:prstClr val="black">
                    <a:lumMod val="95000"/>
                    <a:lumOff val="5000"/>
                  </a:prstClr>
                </a:solidFill>
                <a:latin typeface="WhitneyCondensed Semibold" pitchFamily="50" charset="0"/>
              </a:rPr>
              <a:t>Increase in </a:t>
            </a:r>
            <a:r>
              <a:rPr lang="en-US" sz="2000" kern="0" dirty="0">
                <a:solidFill>
                  <a:srgbClr val="C00000"/>
                </a:solidFill>
                <a:latin typeface="WhitneyCondensed Semibold" pitchFamily="50" charset="0"/>
              </a:rPr>
              <a:t>Total Surface Area (TSA)</a:t>
            </a:r>
            <a:r>
              <a:rPr lang="en-US" sz="2000" kern="0" dirty="0">
                <a:solidFill>
                  <a:prstClr val="black">
                    <a:lumMod val="95000"/>
                    <a:lumOff val="5000"/>
                  </a:prstClr>
                </a:solidFill>
                <a:latin typeface="WhitneyCondensed Semibold" pitchFamily="50" charset="0"/>
              </a:rPr>
              <a:t> of the Total Sand</a:t>
            </a:r>
          </a:p>
        </p:txBody>
      </p:sp>
      <p:cxnSp>
        <p:nvCxnSpPr>
          <p:cNvPr id="19" name="Straight Connector 18">
            <a:extLst>
              <a:ext uri="{FF2B5EF4-FFF2-40B4-BE49-F238E27FC236}">
                <a16:creationId xmlns:a16="http://schemas.microsoft.com/office/drawing/2014/main" id="{853D8902-B7DC-4C5F-AE43-A3995D83CED7}"/>
              </a:ext>
            </a:extLst>
          </p:cNvPr>
          <p:cNvCxnSpPr>
            <a:cxnSpLocks/>
            <a:stCxn id="63" idx="2"/>
          </p:cNvCxnSpPr>
          <p:nvPr/>
        </p:nvCxnSpPr>
        <p:spPr>
          <a:xfrm>
            <a:off x="3938098" y="2334332"/>
            <a:ext cx="11020" cy="784199"/>
          </a:xfrm>
          <a:prstGeom prst="line">
            <a:avLst/>
          </a:prstGeom>
          <a:noFill/>
          <a:ln w="28575" cap="rnd" cmpd="sng" algn="ctr">
            <a:solidFill>
              <a:sysClr val="windowText" lastClr="000000">
                <a:lumMod val="75000"/>
                <a:lumOff val="25000"/>
              </a:sysClr>
            </a:solidFill>
            <a:prstDash val="solid"/>
            <a:miter lim="800000"/>
          </a:ln>
          <a:effectLst/>
        </p:spPr>
      </p:cxnSp>
      <p:cxnSp>
        <p:nvCxnSpPr>
          <p:cNvPr id="20" name="Straight Connector 19">
            <a:extLst>
              <a:ext uri="{FF2B5EF4-FFF2-40B4-BE49-F238E27FC236}">
                <a16:creationId xmlns:a16="http://schemas.microsoft.com/office/drawing/2014/main" id="{1ABE475E-E736-4E78-8F14-5FF8D5753E11}"/>
              </a:ext>
            </a:extLst>
          </p:cNvPr>
          <p:cNvCxnSpPr/>
          <p:nvPr/>
        </p:nvCxnSpPr>
        <p:spPr>
          <a:xfrm>
            <a:off x="2484060" y="3129655"/>
            <a:ext cx="1610290" cy="0"/>
          </a:xfrm>
          <a:prstGeom prst="line">
            <a:avLst/>
          </a:prstGeom>
          <a:noFill/>
          <a:ln w="28575" cap="rnd" cmpd="sng" algn="ctr">
            <a:solidFill>
              <a:sysClr val="windowText" lastClr="000000">
                <a:lumMod val="75000"/>
                <a:lumOff val="25000"/>
              </a:sysClr>
            </a:solidFill>
            <a:prstDash val="solid"/>
            <a:miter lim="800000"/>
          </a:ln>
          <a:effectLst/>
        </p:spPr>
      </p:cxnSp>
      <p:sp>
        <p:nvSpPr>
          <p:cNvPr id="21" name="TextBox 20">
            <a:extLst>
              <a:ext uri="{FF2B5EF4-FFF2-40B4-BE49-F238E27FC236}">
                <a16:creationId xmlns:a16="http://schemas.microsoft.com/office/drawing/2014/main" id="{5B2A11B9-DCFD-48CC-BA87-AF5F35BB3E55}"/>
              </a:ext>
            </a:extLst>
          </p:cNvPr>
          <p:cNvSpPr txBox="1"/>
          <p:nvPr/>
        </p:nvSpPr>
        <p:spPr>
          <a:xfrm>
            <a:off x="1358964" y="3152001"/>
            <a:ext cx="2815564" cy="707886"/>
          </a:xfrm>
          <a:prstGeom prst="rect">
            <a:avLst/>
          </a:prstGeom>
          <a:noFill/>
        </p:spPr>
        <p:txBody>
          <a:bodyPr wrap="square" rtlCol="0">
            <a:spAutoFit/>
          </a:bodyPr>
          <a:lstStyle/>
          <a:p>
            <a:pPr algn="r">
              <a:defRPr/>
            </a:pPr>
            <a:r>
              <a:rPr lang="en-US" sz="2000" kern="0" dirty="0">
                <a:solidFill>
                  <a:prstClr val="black">
                    <a:lumMod val="95000"/>
                    <a:lumOff val="5000"/>
                  </a:prstClr>
                </a:solidFill>
                <a:latin typeface="WhitneyCondensed Semibold" pitchFamily="50" charset="0"/>
              </a:rPr>
              <a:t>Increase in </a:t>
            </a:r>
            <a:r>
              <a:rPr lang="en-US" sz="2000" kern="0" dirty="0">
                <a:solidFill>
                  <a:srgbClr val="C00000"/>
                </a:solidFill>
                <a:latin typeface="WhitneyCondensed Semibold" pitchFamily="50" charset="0"/>
              </a:rPr>
              <a:t>Moisture </a:t>
            </a:r>
            <a:r>
              <a:rPr lang="en-US" sz="2000" kern="0" dirty="0">
                <a:solidFill>
                  <a:prstClr val="black">
                    <a:lumMod val="95000"/>
                    <a:lumOff val="5000"/>
                  </a:prstClr>
                </a:solidFill>
                <a:latin typeface="WhitneyCondensed Semibold" pitchFamily="50" charset="0"/>
              </a:rPr>
              <a:t>Demand/</a:t>
            </a:r>
            <a:r>
              <a:rPr lang="en-US" sz="2000" kern="0" dirty="0">
                <a:solidFill>
                  <a:srgbClr val="C00000"/>
                </a:solidFill>
                <a:latin typeface="WhitneyCondensed Semibold" pitchFamily="50" charset="0"/>
              </a:rPr>
              <a:t>Temper Water</a:t>
            </a:r>
          </a:p>
        </p:txBody>
      </p:sp>
      <p:cxnSp>
        <p:nvCxnSpPr>
          <p:cNvPr id="22" name="Straight Connector 21">
            <a:extLst>
              <a:ext uri="{FF2B5EF4-FFF2-40B4-BE49-F238E27FC236}">
                <a16:creationId xmlns:a16="http://schemas.microsoft.com/office/drawing/2014/main" id="{33762DA2-2337-4B34-88FE-8D97C462E386}"/>
              </a:ext>
            </a:extLst>
          </p:cNvPr>
          <p:cNvCxnSpPr>
            <a:cxnSpLocks/>
          </p:cNvCxnSpPr>
          <p:nvPr/>
        </p:nvCxnSpPr>
        <p:spPr>
          <a:xfrm>
            <a:off x="8656981" y="1847573"/>
            <a:ext cx="0" cy="486284"/>
          </a:xfrm>
          <a:prstGeom prst="line">
            <a:avLst/>
          </a:prstGeom>
          <a:noFill/>
          <a:ln w="28575" cap="rnd" cmpd="sng" algn="ctr">
            <a:solidFill>
              <a:sysClr val="windowText" lastClr="000000">
                <a:lumMod val="75000"/>
                <a:lumOff val="25000"/>
              </a:sysClr>
            </a:solidFill>
            <a:prstDash val="solid"/>
            <a:miter lim="800000"/>
          </a:ln>
          <a:effectLst/>
        </p:spPr>
      </p:cxnSp>
      <p:cxnSp>
        <p:nvCxnSpPr>
          <p:cNvPr id="23" name="Straight Connector 22">
            <a:extLst>
              <a:ext uri="{FF2B5EF4-FFF2-40B4-BE49-F238E27FC236}">
                <a16:creationId xmlns:a16="http://schemas.microsoft.com/office/drawing/2014/main" id="{E4B18036-0435-46CA-B5F9-72EDFE28B811}"/>
              </a:ext>
            </a:extLst>
          </p:cNvPr>
          <p:cNvCxnSpPr/>
          <p:nvPr/>
        </p:nvCxnSpPr>
        <p:spPr>
          <a:xfrm>
            <a:off x="8523274" y="2324863"/>
            <a:ext cx="1610290" cy="0"/>
          </a:xfrm>
          <a:prstGeom prst="line">
            <a:avLst/>
          </a:prstGeom>
          <a:noFill/>
          <a:ln w="28575" cap="rnd" cmpd="sng" algn="ctr">
            <a:solidFill>
              <a:sysClr val="windowText" lastClr="000000">
                <a:lumMod val="75000"/>
                <a:lumOff val="25000"/>
              </a:sysClr>
            </a:solidFill>
            <a:prstDash val="solid"/>
            <a:miter lim="800000"/>
          </a:ln>
          <a:effectLst/>
        </p:spPr>
      </p:cxnSp>
      <p:sp>
        <p:nvSpPr>
          <p:cNvPr id="24" name="TextBox 23">
            <a:extLst>
              <a:ext uri="{FF2B5EF4-FFF2-40B4-BE49-F238E27FC236}">
                <a16:creationId xmlns:a16="http://schemas.microsoft.com/office/drawing/2014/main" id="{5D0A8EA8-1E17-41E3-A069-ABF62ADD8B87}"/>
              </a:ext>
            </a:extLst>
          </p:cNvPr>
          <p:cNvSpPr txBox="1"/>
          <p:nvPr/>
        </p:nvSpPr>
        <p:spPr>
          <a:xfrm>
            <a:off x="8436674" y="2279280"/>
            <a:ext cx="2366523" cy="707886"/>
          </a:xfrm>
          <a:prstGeom prst="rect">
            <a:avLst/>
          </a:prstGeom>
          <a:noFill/>
        </p:spPr>
        <p:txBody>
          <a:bodyPr wrap="square" rtlCol="0">
            <a:spAutoFit/>
          </a:bodyPr>
          <a:lstStyle/>
          <a:p>
            <a:pPr>
              <a:defRPr/>
            </a:pPr>
            <a:r>
              <a:rPr lang="en-US" sz="2000" kern="0" dirty="0">
                <a:solidFill>
                  <a:prstClr val="black">
                    <a:lumMod val="95000"/>
                    <a:lumOff val="5000"/>
                  </a:prstClr>
                </a:solidFill>
                <a:latin typeface="WhitneyCondensed Semibold" pitchFamily="50" charset="0"/>
              </a:rPr>
              <a:t>Uneven </a:t>
            </a:r>
            <a:r>
              <a:rPr lang="en-US" sz="2000" kern="0" dirty="0">
                <a:solidFill>
                  <a:srgbClr val="C00000"/>
                </a:solidFill>
                <a:latin typeface="WhitneyCondensed Semibold" pitchFamily="50" charset="0"/>
              </a:rPr>
              <a:t>Compaction </a:t>
            </a:r>
          </a:p>
          <a:p>
            <a:pPr>
              <a:defRPr/>
            </a:pPr>
            <a:r>
              <a:rPr lang="en-US" sz="2000" kern="0" dirty="0">
                <a:solidFill>
                  <a:prstClr val="black">
                    <a:lumMod val="95000"/>
                    <a:lumOff val="5000"/>
                  </a:prstClr>
                </a:solidFill>
                <a:latin typeface="WhitneyCondensed Semibold" pitchFamily="50" charset="0"/>
              </a:rPr>
              <a:t>of the Mold</a:t>
            </a:r>
          </a:p>
        </p:txBody>
      </p:sp>
      <p:cxnSp>
        <p:nvCxnSpPr>
          <p:cNvPr id="30" name="Straight Connector 29">
            <a:extLst>
              <a:ext uri="{FF2B5EF4-FFF2-40B4-BE49-F238E27FC236}">
                <a16:creationId xmlns:a16="http://schemas.microsoft.com/office/drawing/2014/main" id="{148EFF5C-8D4B-43BB-AEE8-37C5FEB43468}"/>
              </a:ext>
            </a:extLst>
          </p:cNvPr>
          <p:cNvCxnSpPr>
            <a:cxnSpLocks/>
            <a:stCxn id="64" idx="2"/>
            <a:endCxn id="36" idx="0"/>
          </p:cNvCxnSpPr>
          <p:nvPr/>
        </p:nvCxnSpPr>
        <p:spPr>
          <a:xfrm>
            <a:off x="6064736" y="2648177"/>
            <a:ext cx="39150" cy="2313233"/>
          </a:xfrm>
          <a:prstGeom prst="line">
            <a:avLst/>
          </a:prstGeom>
          <a:noFill/>
          <a:ln w="28575" cap="rnd" cmpd="sng" algn="ctr">
            <a:solidFill>
              <a:sysClr val="windowText" lastClr="000000">
                <a:lumMod val="75000"/>
                <a:lumOff val="25000"/>
              </a:sysClr>
            </a:solidFill>
            <a:prstDash val="solid"/>
            <a:miter lim="800000"/>
          </a:ln>
          <a:effectLst/>
        </p:spPr>
      </p:cxnSp>
      <p:cxnSp>
        <p:nvCxnSpPr>
          <p:cNvPr id="31" name="Straight Connector 30">
            <a:extLst>
              <a:ext uri="{FF2B5EF4-FFF2-40B4-BE49-F238E27FC236}">
                <a16:creationId xmlns:a16="http://schemas.microsoft.com/office/drawing/2014/main" id="{30B11930-861D-4E6C-A4A4-74D09818914D}"/>
              </a:ext>
            </a:extLst>
          </p:cNvPr>
          <p:cNvCxnSpPr>
            <a:cxnSpLocks/>
          </p:cNvCxnSpPr>
          <p:nvPr/>
        </p:nvCxnSpPr>
        <p:spPr>
          <a:xfrm>
            <a:off x="5290855" y="4957350"/>
            <a:ext cx="1610290" cy="0"/>
          </a:xfrm>
          <a:prstGeom prst="line">
            <a:avLst/>
          </a:prstGeom>
          <a:noFill/>
          <a:ln w="28575" cap="rnd" cmpd="sng" algn="ctr">
            <a:solidFill>
              <a:sysClr val="windowText" lastClr="000000">
                <a:lumMod val="75000"/>
                <a:lumOff val="25000"/>
              </a:sysClr>
            </a:solidFill>
            <a:prstDash val="solid"/>
            <a:miter lim="800000"/>
          </a:ln>
          <a:effectLst/>
        </p:spPr>
      </p:cxnSp>
      <p:cxnSp>
        <p:nvCxnSpPr>
          <p:cNvPr id="32" name="Straight Connector 31">
            <a:extLst>
              <a:ext uri="{FF2B5EF4-FFF2-40B4-BE49-F238E27FC236}">
                <a16:creationId xmlns:a16="http://schemas.microsoft.com/office/drawing/2014/main" id="{D3180E91-69BF-4F40-B121-BA4BD1BF8D69}"/>
              </a:ext>
            </a:extLst>
          </p:cNvPr>
          <p:cNvCxnSpPr>
            <a:cxnSpLocks/>
            <a:stCxn id="65" idx="2"/>
          </p:cNvCxnSpPr>
          <p:nvPr/>
        </p:nvCxnSpPr>
        <p:spPr>
          <a:xfrm>
            <a:off x="7104427" y="2556199"/>
            <a:ext cx="0" cy="1330760"/>
          </a:xfrm>
          <a:prstGeom prst="line">
            <a:avLst/>
          </a:prstGeom>
          <a:noFill/>
          <a:ln w="28575" cap="rnd" cmpd="sng" algn="ctr">
            <a:solidFill>
              <a:sysClr val="windowText" lastClr="000000">
                <a:lumMod val="75000"/>
                <a:lumOff val="25000"/>
              </a:sysClr>
            </a:solidFill>
            <a:prstDash val="solid"/>
            <a:miter lim="800000"/>
          </a:ln>
          <a:effectLst/>
        </p:spPr>
      </p:cxnSp>
      <p:cxnSp>
        <p:nvCxnSpPr>
          <p:cNvPr id="33" name="Straight Connector 32">
            <a:extLst>
              <a:ext uri="{FF2B5EF4-FFF2-40B4-BE49-F238E27FC236}">
                <a16:creationId xmlns:a16="http://schemas.microsoft.com/office/drawing/2014/main" id="{30C1BB3F-060E-4017-AD12-F58CC8F9AF47}"/>
              </a:ext>
            </a:extLst>
          </p:cNvPr>
          <p:cNvCxnSpPr/>
          <p:nvPr/>
        </p:nvCxnSpPr>
        <p:spPr>
          <a:xfrm>
            <a:off x="6762409" y="3888369"/>
            <a:ext cx="1610290" cy="0"/>
          </a:xfrm>
          <a:prstGeom prst="line">
            <a:avLst/>
          </a:prstGeom>
          <a:noFill/>
          <a:ln w="28575" cap="rnd" cmpd="sng" algn="ctr">
            <a:solidFill>
              <a:sysClr val="windowText" lastClr="000000">
                <a:lumMod val="75000"/>
                <a:lumOff val="25000"/>
              </a:sysClr>
            </a:solidFill>
            <a:prstDash val="solid"/>
            <a:miter lim="800000"/>
          </a:ln>
          <a:effectLst/>
        </p:spPr>
      </p:cxnSp>
      <p:cxnSp>
        <p:nvCxnSpPr>
          <p:cNvPr id="34" name="Straight Connector 33">
            <a:extLst>
              <a:ext uri="{FF2B5EF4-FFF2-40B4-BE49-F238E27FC236}">
                <a16:creationId xmlns:a16="http://schemas.microsoft.com/office/drawing/2014/main" id="{4B685186-6D76-4408-8B08-AB1C6E30B69E}"/>
              </a:ext>
            </a:extLst>
          </p:cNvPr>
          <p:cNvCxnSpPr>
            <a:cxnSpLocks/>
            <a:stCxn id="66" idx="2"/>
          </p:cNvCxnSpPr>
          <p:nvPr/>
        </p:nvCxnSpPr>
        <p:spPr>
          <a:xfrm>
            <a:off x="7944793" y="2381981"/>
            <a:ext cx="13196" cy="662634"/>
          </a:xfrm>
          <a:prstGeom prst="line">
            <a:avLst/>
          </a:prstGeom>
          <a:noFill/>
          <a:ln w="28575" cap="rnd" cmpd="sng" algn="ctr">
            <a:solidFill>
              <a:sysClr val="windowText" lastClr="000000">
                <a:lumMod val="75000"/>
                <a:lumOff val="25000"/>
              </a:sysClr>
            </a:solidFill>
            <a:prstDash val="solid"/>
            <a:miter lim="800000"/>
          </a:ln>
          <a:effectLst/>
        </p:spPr>
      </p:cxnSp>
      <p:cxnSp>
        <p:nvCxnSpPr>
          <p:cNvPr id="35" name="Straight Connector 34">
            <a:extLst>
              <a:ext uri="{FF2B5EF4-FFF2-40B4-BE49-F238E27FC236}">
                <a16:creationId xmlns:a16="http://schemas.microsoft.com/office/drawing/2014/main" id="{CF603306-E1D6-41F7-97E5-741E832D8C7E}"/>
              </a:ext>
            </a:extLst>
          </p:cNvPr>
          <p:cNvCxnSpPr/>
          <p:nvPr/>
        </p:nvCxnSpPr>
        <p:spPr>
          <a:xfrm>
            <a:off x="7796180" y="3077272"/>
            <a:ext cx="1610290" cy="0"/>
          </a:xfrm>
          <a:prstGeom prst="line">
            <a:avLst/>
          </a:prstGeom>
          <a:noFill/>
          <a:ln w="28575" cap="rnd" cmpd="sng" algn="ctr">
            <a:solidFill>
              <a:sysClr val="windowText" lastClr="000000">
                <a:lumMod val="75000"/>
                <a:lumOff val="25000"/>
              </a:sysClr>
            </a:solidFill>
            <a:prstDash val="solid"/>
            <a:miter lim="800000"/>
          </a:ln>
          <a:effectLst/>
        </p:spPr>
      </p:cxnSp>
      <p:sp>
        <p:nvSpPr>
          <p:cNvPr id="36" name="TextBox 35">
            <a:extLst>
              <a:ext uri="{FF2B5EF4-FFF2-40B4-BE49-F238E27FC236}">
                <a16:creationId xmlns:a16="http://schemas.microsoft.com/office/drawing/2014/main" id="{F83A92F3-38C4-4AAD-925E-C071EE105EE5}"/>
              </a:ext>
            </a:extLst>
          </p:cNvPr>
          <p:cNvSpPr txBox="1"/>
          <p:nvPr/>
        </p:nvSpPr>
        <p:spPr>
          <a:xfrm>
            <a:off x="4150950" y="4961410"/>
            <a:ext cx="3905872" cy="1015663"/>
          </a:xfrm>
          <a:prstGeom prst="rect">
            <a:avLst/>
          </a:prstGeom>
          <a:noFill/>
        </p:spPr>
        <p:txBody>
          <a:bodyPr wrap="square" rtlCol="0">
            <a:spAutoFit/>
          </a:bodyPr>
          <a:lstStyle/>
          <a:p>
            <a:pPr algn="ctr">
              <a:defRPr/>
            </a:pPr>
            <a:r>
              <a:rPr lang="en-US" sz="2000" kern="0" dirty="0">
                <a:solidFill>
                  <a:prstClr val="black">
                    <a:lumMod val="95000"/>
                    <a:lumOff val="5000"/>
                  </a:prstClr>
                </a:solidFill>
                <a:latin typeface="WhitneyCondensed Semibold" pitchFamily="50" charset="0"/>
              </a:rPr>
              <a:t>Lowering the </a:t>
            </a:r>
            <a:r>
              <a:rPr lang="en-US" sz="2000" kern="0" dirty="0">
                <a:solidFill>
                  <a:srgbClr val="C00000"/>
                </a:solidFill>
                <a:latin typeface="WhitneyCondensed Semibold" pitchFamily="50" charset="0"/>
              </a:rPr>
              <a:t>Fusion</a:t>
            </a:r>
            <a:r>
              <a:rPr lang="en-US" sz="2000" kern="0" dirty="0">
                <a:solidFill>
                  <a:prstClr val="black">
                    <a:lumMod val="95000"/>
                    <a:lumOff val="5000"/>
                  </a:prstClr>
                </a:solidFill>
                <a:latin typeface="WhitneyCondensed Semibold" pitchFamily="50" charset="0"/>
              </a:rPr>
              <a:t> Point of the Molding Sand/Reduced </a:t>
            </a:r>
          </a:p>
          <a:p>
            <a:pPr algn="ctr">
              <a:defRPr/>
            </a:pPr>
            <a:r>
              <a:rPr lang="en-US" sz="2000" kern="0" dirty="0">
                <a:solidFill>
                  <a:srgbClr val="C00000"/>
                </a:solidFill>
                <a:latin typeface="WhitneyCondensed Semibold" pitchFamily="50" charset="0"/>
              </a:rPr>
              <a:t>Sand Refractoriness</a:t>
            </a:r>
          </a:p>
        </p:txBody>
      </p:sp>
      <p:sp>
        <p:nvSpPr>
          <p:cNvPr id="37" name="TextBox 36">
            <a:extLst>
              <a:ext uri="{FF2B5EF4-FFF2-40B4-BE49-F238E27FC236}">
                <a16:creationId xmlns:a16="http://schemas.microsoft.com/office/drawing/2014/main" id="{769F79EB-9355-4EFC-9926-6CC6E9EF7156}"/>
              </a:ext>
            </a:extLst>
          </p:cNvPr>
          <p:cNvSpPr txBox="1"/>
          <p:nvPr/>
        </p:nvSpPr>
        <p:spPr>
          <a:xfrm>
            <a:off x="6662203" y="3886959"/>
            <a:ext cx="1955628" cy="707886"/>
          </a:xfrm>
          <a:prstGeom prst="rect">
            <a:avLst/>
          </a:prstGeom>
          <a:noFill/>
        </p:spPr>
        <p:txBody>
          <a:bodyPr wrap="square" rtlCol="0">
            <a:spAutoFit/>
          </a:bodyPr>
          <a:lstStyle/>
          <a:p>
            <a:pPr>
              <a:defRPr/>
            </a:pPr>
            <a:r>
              <a:rPr lang="en-US" sz="2000" kern="0" dirty="0">
                <a:solidFill>
                  <a:prstClr val="black">
                    <a:lumMod val="95000"/>
                    <a:lumOff val="5000"/>
                  </a:prstClr>
                </a:solidFill>
                <a:latin typeface="WhitneyCondensed Semibold" pitchFamily="50" charset="0"/>
              </a:rPr>
              <a:t>Increased </a:t>
            </a:r>
            <a:r>
              <a:rPr lang="en-US" sz="2000" kern="0" dirty="0">
                <a:solidFill>
                  <a:srgbClr val="C00000"/>
                </a:solidFill>
                <a:latin typeface="WhitneyCondensed Semibold" pitchFamily="50" charset="0"/>
              </a:rPr>
              <a:t>Sand Sticking</a:t>
            </a:r>
            <a:r>
              <a:rPr lang="en-US" sz="2000" kern="0" dirty="0">
                <a:solidFill>
                  <a:prstClr val="black">
                    <a:lumMod val="95000"/>
                    <a:lumOff val="5000"/>
                  </a:prstClr>
                </a:solidFill>
                <a:latin typeface="WhitneyCondensed Semibold" pitchFamily="50" charset="0"/>
              </a:rPr>
              <a:t> </a:t>
            </a:r>
          </a:p>
        </p:txBody>
      </p:sp>
      <p:sp>
        <p:nvSpPr>
          <p:cNvPr id="38" name="TextBox 37">
            <a:extLst>
              <a:ext uri="{FF2B5EF4-FFF2-40B4-BE49-F238E27FC236}">
                <a16:creationId xmlns:a16="http://schemas.microsoft.com/office/drawing/2014/main" id="{29ABFBD0-4378-4A0D-BE37-5D93DC64904F}"/>
              </a:ext>
            </a:extLst>
          </p:cNvPr>
          <p:cNvSpPr txBox="1"/>
          <p:nvPr/>
        </p:nvSpPr>
        <p:spPr>
          <a:xfrm>
            <a:off x="7693237" y="3067377"/>
            <a:ext cx="1692875" cy="707886"/>
          </a:xfrm>
          <a:prstGeom prst="rect">
            <a:avLst/>
          </a:prstGeom>
          <a:noFill/>
        </p:spPr>
        <p:txBody>
          <a:bodyPr wrap="square" rtlCol="0">
            <a:spAutoFit/>
          </a:bodyPr>
          <a:lstStyle/>
          <a:p>
            <a:pPr>
              <a:defRPr/>
            </a:pPr>
            <a:r>
              <a:rPr lang="en-US" sz="2000" kern="0" dirty="0">
                <a:solidFill>
                  <a:prstClr val="black">
                    <a:lumMod val="95000"/>
                    <a:lumOff val="5000"/>
                  </a:prstClr>
                </a:solidFill>
                <a:latin typeface="WhitneyCondensed Semibold" pitchFamily="50" charset="0"/>
              </a:rPr>
              <a:t>Reduced </a:t>
            </a:r>
            <a:r>
              <a:rPr lang="en-US" sz="2000" kern="0" dirty="0">
                <a:solidFill>
                  <a:srgbClr val="C00000"/>
                </a:solidFill>
                <a:latin typeface="WhitneyCondensed Semibold" pitchFamily="50" charset="0"/>
              </a:rPr>
              <a:t>Permeability</a:t>
            </a:r>
          </a:p>
        </p:txBody>
      </p:sp>
      <p:pic>
        <p:nvPicPr>
          <p:cNvPr id="52" name="Picture 51">
            <a:extLst>
              <a:ext uri="{FF2B5EF4-FFF2-40B4-BE49-F238E27FC236}">
                <a16:creationId xmlns:a16="http://schemas.microsoft.com/office/drawing/2014/main" id="{F90D5F54-BC25-4BFB-AB84-E3571F237322}"/>
              </a:ext>
            </a:extLst>
          </p:cNvPr>
          <p:cNvPicPr>
            <a:picLocks noChangeAspect="1"/>
          </p:cNvPicPr>
          <p:nvPr/>
        </p:nvPicPr>
        <p:blipFill>
          <a:blip r:embed="rId2">
            <a:biLevel thresh="25000"/>
          </a:blip>
          <a:stretch>
            <a:fillRect/>
          </a:stretch>
        </p:blipFill>
        <p:spPr>
          <a:xfrm>
            <a:off x="4644331" y="2122446"/>
            <a:ext cx="435832" cy="441144"/>
          </a:xfrm>
          <a:prstGeom prst="rect">
            <a:avLst/>
          </a:prstGeom>
        </p:spPr>
      </p:pic>
      <p:cxnSp>
        <p:nvCxnSpPr>
          <p:cNvPr id="53" name="Straight Connector 52">
            <a:extLst>
              <a:ext uri="{FF2B5EF4-FFF2-40B4-BE49-F238E27FC236}">
                <a16:creationId xmlns:a16="http://schemas.microsoft.com/office/drawing/2014/main" id="{419C36B6-9893-4B34-98B1-CCDF24A1ED31}"/>
              </a:ext>
            </a:extLst>
          </p:cNvPr>
          <p:cNvCxnSpPr>
            <a:cxnSpLocks/>
          </p:cNvCxnSpPr>
          <p:nvPr/>
        </p:nvCxnSpPr>
        <p:spPr>
          <a:xfrm>
            <a:off x="4931612" y="2647140"/>
            <a:ext cx="13639" cy="1345584"/>
          </a:xfrm>
          <a:prstGeom prst="line">
            <a:avLst/>
          </a:prstGeom>
          <a:noFill/>
          <a:ln w="28575" cap="rnd" cmpd="sng" algn="ctr">
            <a:solidFill>
              <a:sysClr val="windowText" lastClr="000000">
                <a:lumMod val="75000"/>
                <a:lumOff val="25000"/>
              </a:sysClr>
            </a:solidFill>
            <a:prstDash val="solid"/>
            <a:miter lim="800000"/>
          </a:ln>
          <a:effectLst/>
        </p:spPr>
      </p:cxnSp>
      <p:cxnSp>
        <p:nvCxnSpPr>
          <p:cNvPr id="54" name="Straight Connector 53">
            <a:extLst>
              <a:ext uri="{FF2B5EF4-FFF2-40B4-BE49-F238E27FC236}">
                <a16:creationId xmlns:a16="http://schemas.microsoft.com/office/drawing/2014/main" id="{578057A8-28A6-4168-97F0-A8945B917865}"/>
              </a:ext>
            </a:extLst>
          </p:cNvPr>
          <p:cNvCxnSpPr>
            <a:cxnSpLocks/>
          </p:cNvCxnSpPr>
          <p:nvPr/>
        </p:nvCxnSpPr>
        <p:spPr>
          <a:xfrm>
            <a:off x="3751745" y="3992724"/>
            <a:ext cx="1312051" cy="803"/>
          </a:xfrm>
          <a:prstGeom prst="line">
            <a:avLst/>
          </a:prstGeom>
          <a:noFill/>
          <a:ln w="28575" cap="rnd" cmpd="sng" algn="ctr">
            <a:solidFill>
              <a:sysClr val="windowText" lastClr="000000">
                <a:lumMod val="75000"/>
                <a:lumOff val="25000"/>
              </a:sysClr>
            </a:solidFill>
            <a:prstDash val="solid"/>
            <a:miter lim="800000"/>
          </a:ln>
          <a:effectLst/>
        </p:spPr>
      </p:cxnSp>
      <p:sp>
        <p:nvSpPr>
          <p:cNvPr id="55" name="TextBox 54">
            <a:extLst>
              <a:ext uri="{FF2B5EF4-FFF2-40B4-BE49-F238E27FC236}">
                <a16:creationId xmlns:a16="http://schemas.microsoft.com/office/drawing/2014/main" id="{B245C114-47EB-4479-8DBD-1A7896DCBD34}"/>
              </a:ext>
            </a:extLst>
          </p:cNvPr>
          <p:cNvSpPr txBox="1"/>
          <p:nvPr/>
        </p:nvSpPr>
        <p:spPr>
          <a:xfrm>
            <a:off x="2955411" y="3988313"/>
            <a:ext cx="2139809" cy="707886"/>
          </a:xfrm>
          <a:prstGeom prst="rect">
            <a:avLst/>
          </a:prstGeom>
          <a:noFill/>
        </p:spPr>
        <p:txBody>
          <a:bodyPr wrap="square" rtlCol="0">
            <a:spAutoFit/>
          </a:bodyPr>
          <a:lstStyle/>
          <a:p>
            <a:pPr algn="r">
              <a:defRPr/>
            </a:pPr>
            <a:r>
              <a:rPr lang="en-US" sz="2000" kern="0" dirty="0">
                <a:solidFill>
                  <a:prstClr val="black">
                    <a:lumMod val="95000"/>
                    <a:lumOff val="5000"/>
                  </a:prstClr>
                </a:solidFill>
                <a:latin typeface="WhitneyCondensed Semibold" pitchFamily="50" charset="0"/>
              </a:rPr>
              <a:t>Lower</a:t>
            </a:r>
            <a:r>
              <a:rPr lang="en-US" sz="2000" kern="0" dirty="0">
                <a:solidFill>
                  <a:srgbClr val="C00000"/>
                </a:solidFill>
                <a:latin typeface="WhitneyCondensed Semibold" pitchFamily="50" charset="0"/>
              </a:rPr>
              <a:t> Flowability       </a:t>
            </a:r>
            <a:r>
              <a:rPr lang="en-US" sz="2000" kern="0" dirty="0">
                <a:solidFill>
                  <a:prstClr val="black">
                    <a:lumMod val="95000"/>
                    <a:lumOff val="5000"/>
                  </a:prstClr>
                </a:solidFill>
                <a:latin typeface="WhitneyCondensed Semibold" pitchFamily="50" charset="0"/>
              </a:rPr>
              <a:t>of Sand</a:t>
            </a:r>
          </a:p>
        </p:txBody>
      </p:sp>
      <p:sp>
        <p:nvSpPr>
          <p:cNvPr id="57" name="TextBox 56">
            <a:extLst>
              <a:ext uri="{FF2B5EF4-FFF2-40B4-BE49-F238E27FC236}">
                <a16:creationId xmlns:a16="http://schemas.microsoft.com/office/drawing/2014/main" id="{F02B0033-8CB7-4A61-9D38-3E0256E1448E}"/>
              </a:ext>
            </a:extLst>
          </p:cNvPr>
          <p:cNvSpPr txBox="1"/>
          <p:nvPr/>
        </p:nvSpPr>
        <p:spPr>
          <a:xfrm>
            <a:off x="9441464" y="3388545"/>
            <a:ext cx="2475600" cy="769441"/>
          </a:xfrm>
          <a:prstGeom prst="rect">
            <a:avLst/>
          </a:prstGeom>
          <a:noFill/>
        </p:spPr>
        <p:txBody>
          <a:bodyPr wrap="square" rtlCol="0">
            <a:spAutoFit/>
          </a:bodyPr>
          <a:lstStyle/>
          <a:p>
            <a:r>
              <a:rPr lang="en-US" sz="4400" b="1" dirty="0">
                <a:latin typeface="WhitneyCondensed Semibold" pitchFamily="50" charset="0"/>
              </a:rPr>
              <a:t>The </a:t>
            </a:r>
            <a:r>
              <a:rPr lang="en-US" sz="4400" b="1" dirty="0">
                <a:solidFill>
                  <a:srgbClr val="C00000"/>
                </a:solidFill>
                <a:latin typeface="WhitneyCondensed Semibold" pitchFamily="50" charset="0"/>
              </a:rPr>
              <a:t>Big ?</a:t>
            </a:r>
            <a:endParaRPr lang="en-US" sz="1600" b="1" dirty="0">
              <a:solidFill>
                <a:srgbClr val="C00000"/>
              </a:solidFill>
              <a:latin typeface="WhitneyCondensed Semibold" pitchFamily="50" charset="0"/>
            </a:endParaRPr>
          </a:p>
        </p:txBody>
      </p:sp>
      <p:sp>
        <p:nvSpPr>
          <p:cNvPr id="58" name="Rectangle 57">
            <a:extLst>
              <a:ext uri="{FF2B5EF4-FFF2-40B4-BE49-F238E27FC236}">
                <a16:creationId xmlns:a16="http://schemas.microsoft.com/office/drawing/2014/main" id="{22E95EDB-DC12-4EF3-904D-5737FC1AF4D8}"/>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en-US" altLang="en-US" sz="2800" b="1" dirty="0">
                <a:latin typeface="WhitneyCondensed Semibold" pitchFamily="50" charset="0"/>
              </a:rPr>
              <a:t>The Need for the Perspective on Additive Control</a:t>
            </a:r>
          </a:p>
        </p:txBody>
      </p:sp>
      <p:pic>
        <p:nvPicPr>
          <p:cNvPr id="62" name="Picture 61">
            <a:extLst>
              <a:ext uri="{FF2B5EF4-FFF2-40B4-BE49-F238E27FC236}">
                <a16:creationId xmlns:a16="http://schemas.microsoft.com/office/drawing/2014/main" id="{916EA02C-11C0-4EBC-A839-62139723F639}"/>
              </a:ext>
            </a:extLst>
          </p:cNvPr>
          <p:cNvPicPr>
            <a:picLocks noChangeAspect="1"/>
          </p:cNvPicPr>
          <p:nvPr/>
        </p:nvPicPr>
        <p:blipFill>
          <a:blip r:embed="rId2">
            <a:biLevel thresh="25000"/>
          </a:blip>
          <a:stretch>
            <a:fillRect/>
          </a:stretch>
        </p:blipFill>
        <p:spPr>
          <a:xfrm>
            <a:off x="3145265" y="1525632"/>
            <a:ext cx="435832" cy="441144"/>
          </a:xfrm>
          <a:prstGeom prst="rect">
            <a:avLst/>
          </a:prstGeom>
        </p:spPr>
      </p:pic>
      <p:pic>
        <p:nvPicPr>
          <p:cNvPr id="63" name="Picture 62">
            <a:extLst>
              <a:ext uri="{FF2B5EF4-FFF2-40B4-BE49-F238E27FC236}">
                <a16:creationId xmlns:a16="http://schemas.microsoft.com/office/drawing/2014/main" id="{6F4A83D9-AFF7-4CD7-B465-1B8B76835878}"/>
              </a:ext>
            </a:extLst>
          </p:cNvPr>
          <p:cNvPicPr>
            <a:picLocks noChangeAspect="1"/>
          </p:cNvPicPr>
          <p:nvPr/>
        </p:nvPicPr>
        <p:blipFill>
          <a:blip r:embed="rId2">
            <a:biLevel thresh="25000"/>
          </a:blip>
          <a:stretch>
            <a:fillRect/>
          </a:stretch>
        </p:blipFill>
        <p:spPr>
          <a:xfrm>
            <a:off x="3720182" y="1893188"/>
            <a:ext cx="435832" cy="441144"/>
          </a:xfrm>
          <a:prstGeom prst="rect">
            <a:avLst/>
          </a:prstGeom>
        </p:spPr>
      </p:pic>
      <p:pic>
        <p:nvPicPr>
          <p:cNvPr id="64" name="Picture 63">
            <a:extLst>
              <a:ext uri="{FF2B5EF4-FFF2-40B4-BE49-F238E27FC236}">
                <a16:creationId xmlns:a16="http://schemas.microsoft.com/office/drawing/2014/main" id="{8FFD78F7-4D3B-4E33-9268-15BF7409F4B3}"/>
              </a:ext>
            </a:extLst>
          </p:cNvPr>
          <p:cNvPicPr>
            <a:picLocks noChangeAspect="1"/>
          </p:cNvPicPr>
          <p:nvPr/>
        </p:nvPicPr>
        <p:blipFill>
          <a:blip r:embed="rId2">
            <a:biLevel thresh="25000"/>
          </a:blip>
          <a:stretch>
            <a:fillRect/>
          </a:stretch>
        </p:blipFill>
        <p:spPr>
          <a:xfrm>
            <a:off x="5846820" y="2207033"/>
            <a:ext cx="435832" cy="441144"/>
          </a:xfrm>
          <a:prstGeom prst="rect">
            <a:avLst/>
          </a:prstGeom>
        </p:spPr>
      </p:pic>
      <p:pic>
        <p:nvPicPr>
          <p:cNvPr id="65" name="Picture 64">
            <a:extLst>
              <a:ext uri="{FF2B5EF4-FFF2-40B4-BE49-F238E27FC236}">
                <a16:creationId xmlns:a16="http://schemas.microsoft.com/office/drawing/2014/main" id="{C2BAE825-0C64-42A8-8741-D056FB10A0B0}"/>
              </a:ext>
            </a:extLst>
          </p:cNvPr>
          <p:cNvPicPr>
            <a:picLocks noChangeAspect="1"/>
          </p:cNvPicPr>
          <p:nvPr/>
        </p:nvPicPr>
        <p:blipFill>
          <a:blip r:embed="rId2">
            <a:biLevel thresh="25000"/>
          </a:blip>
          <a:stretch>
            <a:fillRect/>
          </a:stretch>
        </p:blipFill>
        <p:spPr>
          <a:xfrm>
            <a:off x="6886511" y="2115055"/>
            <a:ext cx="435832" cy="441144"/>
          </a:xfrm>
          <a:prstGeom prst="rect">
            <a:avLst/>
          </a:prstGeom>
        </p:spPr>
      </p:pic>
      <p:pic>
        <p:nvPicPr>
          <p:cNvPr id="66" name="Picture 65">
            <a:extLst>
              <a:ext uri="{FF2B5EF4-FFF2-40B4-BE49-F238E27FC236}">
                <a16:creationId xmlns:a16="http://schemas.microsoft.com/office/drawing/2014/main" id="{FA03AEC4-007F-4B31-A737-8A1F7CBC0584}"/>
              </a:ext>
            </a:extLst>
          </p:cNvPr>
          <p:cNvPicPr>
            <a:picLocks noChangeAspect="1"/>
          </p:cNvPicPr>
          <p:nvPr/>
        </p:nvPicPr>
        <p:blipFill>
          <a:blip r:embed="rId2">
            <a:biLevel thresh="25000"/>
          </a:blip>
          <a:stretch>
            <a:fillRect/>
          </a:stretch>
        </p:blipFill>
        <p:spPr>
          <a:xfrm>
            <a:off x="7726877" y="1940837"/>
            <a:ext cx="435832" cy="441144"/>
          </a:xfrm>
          <a:prstGeom prst="rect">
            <a:avLst/>
          </a:prstGeom>
        </p:spPr>
      </p:pic>
      <p:pic>
        <p:nvPicPr>
          <p:cNvPr id="67" name="Picture 66">
            <a:extLst>
              <a:ext uri="{FF2B5EF4-FFF2-40B4-BE49-F238E27FC236}">
                <a16:creationId xmlns:a16="http://schemas.microsoft.com/office/drawing/2014/main" id="{41B22EE3-3D9B-4A8A-8923-1C0C85EA06DB}"/>
              </a:ext>
            </a:extLst>
          </p:cNvPr>
          <p:cNvPicPr>
            <a:picLocks noChangeAspect="1"/>
          </p:cNvPicPr>
          <p:nvPr/>
        </p:nvPicPr>
        <p:blipFill>
          <a:blip r:embed="rId2">
            <a:biLevel thresh="25000"/>
          </a:blip>
          <a:stretch>
            <a:fillRect/>
          </a:stretch>
        </p:blipFill>
        <p:spPr>
          <a:xfrm>
            <a:off x="8372699" y="1449524"/>
            <a:ext cx="435832" cy="441144"/>
          </a:xfrm>
          <a:prstGeom prst="rect">
            <a:avLst/>
          </a:prstGeom>
        </p:spPr>
      </p:pic>
      <p:sp>
        <p:nvSpPr>
          <p:cNvPr id="75" name="Rectangle 74">
            <a:extLst>
              <a:ext uri="{FF2B5EF4-FFF2-40B4-BE49-F238E27FC236}">
                <a16:creationId xmlns:a16="http://schemas.microsoft.com/office/drawing/2014/main" id="{139D6449-28F8-4732-8333-11DE8946D4FC}"/>
              </a:ext>
            </a:extLst>
          </p:cNvPr>
          <p:cNvSpPr/>
          <p:nvPr/>
        </p:nvSpPr>
        <p:spPr>
          <a:xfrm>
            <a:off x="4440784" y="1272113"/>
            <a:ext cx="3247903" cy="646331"/>
          </a:xfrm>
          <a:prstGeom prst="rect">
            <a:avLst/>
          </a:prstGeom>
        </p:spPr>
        <p:txBody>
          <a:bodyPr wrap="square">
            <a:spAutoFit/>
          </a:bodyPr>
          <a:lstStyle/>
          <a:p>
            <a:pPr algn="ctr">
              <a:defRPr/>
            </a:pPr>
            <a:r>
              <a:rPr lang="en-IN" kern="0" dirty="0">
                <a:latin typeface="WhitneyCondensed Semibold" pitchFamily="50" charset="0"/>
              </a:rPr>
              <a:t>MAJOR EFFECT OF MORE THAN NECESSARY USE OF ADDITIVES</a:t>
            </a:r>
          </a:p>
        </p:txBody>
      </p:sp>
      <p:sp>
        <p:nvSpPr>
          <p:cNvPr id="80" name="Rectangle 79">
            <a:extLst>
              <a:ext uri="{FF2B5EF4-FFF2-40B4-BE49-F238E27FC236}">
                <a16:creationId xmlns:a16="http://schemas.microsoft.com/office/drawing/2014/main" id="{53CF3E69-5BBD-40C7-B528-06F7D879A6AA}"/>
              </a:ext>
            </a:extLst>
          </p:cNvPr>
          <p:cNvSpPr/>
          <p:nvPr/>
        </p:nvSpPr>
        <p:spPr>
          <a:xfrm>
            <a:off x="9451974" y="4249464"/>
            <a:ext cx="2267836" cy="1015663"/>
          </a:xfrm>
          <a:prstGeom prst="rect">
            <a:avLst/>
          </a:prstGeom>
        </p:spPr>
        <p:txBody>
          <a:bodyPr wrap="square">
            <a:spAutoFit/>
          </a:bodyPr>
          <a:lstStyle/>
          <a:p>
            <a:r>
              <a:rPr lang="en-US" sz="2000" b="1" dirty="0">
                <a:latin typeface="WhitneyCondensed Semibold" pitchFamily="50" charset="0"/>
              </a:rPr>
              <a:t>What is the Optimum Additive Consumption?</a:t>
            </a:r>
            <a:endParaRPr lang="en-US" sz="2000" dirty="0">
              <a:latin typeface="WhitneyCondensed Semibold" pitchFamily="50" charset="0"/>
            </a:endParaRPr>
          </a:p>
        </p:txBody>
      </p:sp>
    </p:spTree>
    <p:extLst>
      <p:ext uri="{BB962C8B-B14F-4D97-AF65-F5344CB8AC3E}">
        <p14:creationId xmlns:p14="http://schemas.microsoft.com/office/powerpoint/2010/main" val="80259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9">
            <a:hlinkClick r:id="rId3" action="ppaction://hlinksldjump"/>
            <a:extLst>
              <a:ext uri="{FF2B5EF4-FFF2-40B4-BE49-F238E27FC236}">
                <a16:creationId xmlns:a16="http://schemas.microsoft.com/office/drawing/2014/main" id="{1C0CFF69-B63B-2E4F-A443-24B47FDF4E6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556" y="4860440"/>
            <a:ext cx="3097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a:hlinkClick r:id="rId5" action="ppaction://hlinksldjump"/>
            <a:extLst>
              <a:ext uri="{FF2B5EF4-FFF2-40B4-BE49-F238E27FC236}">
                <a16:creationId xmlns:a16="http://schemas.microsoft.com/office/drawing/2014/main" id="{0AEFD18C-6D8A-684F-B7C5-77D356C12B7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9048" y="4027120"/>
            <a:ext cx="309721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0">
            <a:extLst>
              <a:ext uri="{FF2B5EF4-FFF2-40B4-BE49-F238E27FC236}">
                <a16:creationId xmlns:a16="http://schemas.microsoft.com/office/drawing/2014/main" id="{FF444E7C-6EAC-F14F-B1D6-9211B79C1CD6}"/>
              </a:ext>
            </a:extLst>
          </p:cNvPr>
          <p:cNvSpPr/>
          <p:nvPr/>
        </p:nvSpPr>
        <p:spPr>
          <a:xfrm>
            <a:off x="2782889" y="1111250"/>
            <a:ext cx="6478587" cy="3143250"/>
          </a:xfrm>
          <a:prstGeom prst="funnel">
            <a:avLst/>
          </a:prstGeom>
          <a:noFill/>
          <a:ln>
            <a:solidFill>
              <a:srgbClr val="FF6600"/>
            </a:solidFill>
          </a:ln>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Oval 11">
            <a:extLst>
              <a:ext uri="{FF2B5EF4-FFF2-40B4-BE49-F238E27FC236}">
                <a16:creationId xmlns:a16="http://schemas.microsoft.com/office/drawing/2014/main" id="{9E80F41D-4B07-7A41-B79E-6A42A928EA05}"/>
              </a:ext>
            </a:extLst>
          </p:cNvPr>
          <p:cNvSpPr/>
          <p:nvPr/>
        </p:nvSpPr>
        <p:spPr>
          <a:xfrm>
            <a:off x="3565525" y="1801813"/>
            <a:ext cx="3898900" cy="1274762"/>
          </a:xfrm>
          <a:prstGeom prst="ellipse">
            <a:avLst/>
          </a:prstGeom>
          <a:solidFill>
            <a:schemeClr val="accent6">
              <a:lumMod val="40000"/>
              <a:lumOff val="60000"/>
              <a:alpha val="40000"/>
            </a:schemeClr>
          </a:solidFill>
          <a:ln>
            <a:noFill/>
          </a:ln>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3" name="Freeform 12">
            <a:extLst>
              <a:ext uri="{FF2B5EF4-FFF2-40B4-BE49-F238E27FC236}">
                <a16:creationId xmlns:a16="http://schemas.microsoft.com/office/drawing/2014/main" id="{DACEBC95-85DA-CA44-AC7A-A7DB9E219541}"/>
              </a:ext>
            </a:extLst>
          </p:cNvPr>
          <p:cNvSpPr/>
          <p:nvPr/>
        </p:nvSpPr>
        <p:spPr>
          <a:xfrm>
            <a:off x="7464424" y="1268412"/>
            <a:ext cx="1437838" cy="1432747"/>
          </a:xfrm>
          <a:custGeom>
            <a:avLst/>
            <a:gdLst>
              <a:gd name="connsiteX0" fmla="*/ 0 w 1229483"/>
              <a:gd name="connsiteY0" fmla="*/ 614742 h 1229483"/>
              <a:gd name="connsiteX1" fmla="*/ 614742 w 1229483"/>
              <a:gd name="connsiteY1" fmla="*/ 0 h 1229483"/>
              <a:gd name="connsiteX2" fmla="*/ 1229484 w 1229483"/>
              <a:gd name="connsiteY2" fmla="*/ 614742 h 1229483"/>
              <a:gd name="connsiteX3" fmla="*/ 614742 w 1229483"/>
              <a:gd name="connsiteY3" fmla="*/ 1229484 h 1229483"/>
              <a:gd name="connsiteX4" fmla="*/ 0 w 1229483"/>
              <a:gd name="connsiteY4" fmla="*/ 614742 h 122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483" h="1229483">
                <a:moveTo>
                  <a:pt x="0" y="614742"/>
                </a:moveTo>
                <a:cubicBezTo>
                  <a:pt x="0" y="275229"/>
                  <a:pt x="275229" y="0"/>
                  <a:pt x="614742" y="0"/>
                </a:cubicBezTo>
                <a:cubicBezTo>
                  <a:pt x="954255" y="0"/>
                  <a:pt x="1229484" y="275229"/>
                  <a:pt x="1229484" y="614742"/>
                </a:cubicBezTo>
                <a:cubicBezTo>
                  <a:pt x="1229484" y="954255"/>
                  <a:pt x="954255" y="1229484"/>
                  <a:pt x="614742" y="1229484"/>
                </a:cubicBezTo>
                <a:cubicBezTo>
                  <a:pt x="275229" y="1229484"/>
                  <a:pt x="0" y="954255"/>
                  <a:pt x="0" y="614742"/>
                </a:cubicBezTo>
                <a:close/>
              </a:path>
            </a:pathLst>
          </a:custGeom>
          <a:solidFill>
            <a:srgbClr val="F88608"/>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lIns="191484" tIns="191484" rIns="191484" bIns="191484" spcCol="1270" anchor="ctr"/>
          <a:lstStyle/>
          <a:p>
            <a:pPr algn="ctr" defTabSz="400050">
              <a:lnSpc>
                <a:spcPct val="90000"/>
              </a:lnSpc>
              <a:spcAft>
                <a:spcPct val="35000"/>
              </a:spcAft>
              <a:defRPr/>
            </a:pPr>
            <a:endParaRPr lang="en-US" sz="1400" dirty="0">
              <a:latin typeface="WhitneyCondensed Semibold" pitchFamily="50" charset="0"/>
            </a:endParaRPr>
          </a:p>
        </p:txBody>
      </p:sp>
      <p:sp>
        <p:nvSpPr>
          <p:cNvPr id="14" name="Freeform 13">
            <a:extLst>
              <a:ext uri="{FF2B5EF4-FFF2-40B4-BE49-F238E27FC236}">
                <a16:creationId xmlns:a16="http://schemas.microsoft.com/office/drawing/2014/main" id="{E0A4A42F-26B1-AF44-A548-C3400D123175}"/>
              </a:ext>
            </a:extLst>
          </p:cNvPr>
          <p:cNvSpPr/>
          <p:nvPr/>
        </p:nvSpPr>
        <p:spPr>
          <a:xfrm>
            <a:off x="4113214" y="736601"/>
            <a:ext cx="1360487" cy="1279525"/>
          </a:xfrm>
          <a:custGeom>
            <a:avLst/>
            <a:gdLst>
              <a:gd name="connsiteX0" fmla="*/ 0 w 1229483"/>
              <a:gd name="connsiteY0" fmla="*/ 614742 h 1229483"/>
              <a:gd name="connsiteX1" fmla="*/ 614742 w 1229483"/>
              <a:gd name="connsiteY1" fmla="*/ 0 h 1229483"/>
              <a:gd name="connsiteX2" fmla="*/ 1229484 w 1229483"/>
              <a:gd name="connsiteY2" fmla="*/ 614742 h 1229483"/>
              <a:gd name="connsiteX3" fmla="*/ 614742 w 1229483"/>
              <a:gd name="connsiteY3" fmla="*/ 1229484 h 1229483"/>
              <a:gd name="connsiteX4" fmla="*/ 0 w 1229483"/>
              <a:gd name="connsiteY4" fmla="*/ 614742 h 122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483" h="1229483">
                <a:moveTo>
                  <a:pt x="0" y="614742"/>
                </a:moveTo>
                <a:cubicBezTo>
                  <a:pt x="0" y="275229"/>
                  <a:pt x="275229" y="0"/>
                  <a:pt x="614742" y="0"/>
                </a:cubicBezTo>
                <a:cubicBezTo>
                  <a:pt x="954255" y="0"/>
                  <a:pt x="1229484" y="275229"/>
                  <a:pt x="1229484" y="614742"/>
                </a:cubicBezTo>
                <a:cubicBezTo>
                  <a:pt x="1229484" y="954255"/>
                  <a:pt x="954255" y="1229484"/>
                  <a:pt x="614742" y="1229484"/>
                </a:cubicBezTo>
                <a:cubicBezTo>
                  <a:pt x="275229" y="1229484"/>
                  <a:pt x="0" y="954255"/>
                  <a:pt x="0" y="614742"/>
                </a:cubicBezTo>
                <a:close/>
              </a:path>
            </a:pathLst>
          </a:custGeom>
          <a:solidFill>
            <a:srgbClr val="C00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lIns="191484" tIns="191484" rIns="191484" bIns="191484" spcCol="1270" anchor="ctr"/>
          <a:lstStyle/>
          <a:p>
            <a:pPr algn="ctr">
              <a:lnSpc>
                <a:spcPct val="90000"/>
              </a:lnSpc>
              <a:spcAft>
                <a:spcPct val="35000"/>
              </a:spcAft>
              <a:defRPr/>
            </a:pPr>
            <a:r>
              <a:rPr lang="en-US" sz="1400" dirty="0">
                <a:latin typeface="WhitneyCondensed Semibold" pitchFamily="50" charset="0"/>
              </a:rPr>
              <a:t>Varying Product Mix</a:t>
            </a:r>
          </a:p>
        </p:txBody>
      </p:sp>
      <p:sp>
        <p:nvSpPr>
          <p:cNvPr id="15" name="Trapezoid 14">
            <a:extLst>
              <a:ext uri="{FF2B5EF4-FFF2-40B4-BE49-F238E27FC236}">
                <a16:creationId xmlns:a16="http://schemas.microsoft.com/office/drawing/2014/main" id="{BC18612C-A4C3-A24F-B3D7-BAD89483F229}"/>
              </a:ext>
            </a:extLst>
          </p:cNvPr>
          <p:cNvSpPr/>
          <p:nvPr/>
        </p:nvSpPr>
        <p:spPr>
          <a:xfrm flipV="1">
            <a:off x="9613901" y="2655889"/>
            <a:ext cx="803275" cy="288925"/>
          </a:xfrm>
          <a:prstGeom prst="trapezoid">
            <a:avLst>
              <a:gd name="adj" fmla="val 25827"/>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6" name="Trapezoid 15">
            <a:extLst>
              <a:ext uri="{FF2B5EF4-FFF2-40B4-BE49-F238E27FC236}">
                <a16:creationId xmlns:a16="http://schemas.microsoft.com/office/drawing/2014/main" id="{C3C69520-93AB-1E4C-A98F-31611C460BC1}"/>
              </a:ext>
            </a:extLst>
          </p:cNvPr>
          <p:cNvSpPr/>
          <p:nvPr/>
        </p:nvSpPr>
        <p:spPr>
          <a:xfrm flipV="1">
            <a:off x="9574213" y="2176464"/>
            <a:ext cx="887412" cy="427037"/>
          </a:xfrm>
          <a:prstGeom prst="trapezoid">
            <a:avLst>
              <a:gd name="adj" fmla="val 12572"/>
            </a:avLst>
          </a:prstGeom>
          <a:solidFill>
            <a:srgbClr val="F886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7" name="Oval 16">
            <a:extLst>
              <a:ext uri="{FF2B5EF4-FFF2-40B4-BE49-F238E27FC236}">
                <a16:creationId xmlns:a16="http://schemas.microsoft.com/office/drawing/2014/main" id="{67079E99-B0FE-CB49-92AF-98D6F02F8E9E}"/>
              </a:ext>
            </a:extLst>
          </p:cNvPr>
          <p:cNvSpPr/>
          <p:nvPr/>
        </p:nvSpPr>
        <p:spPr>
          <a:xfrm>
            <a:off x="6459539" y="2362200"/>
            <a:ext cx="1296987" cy="1295400"/>
          </a:xfrm>
          <a:prstGeom prst="ellipse">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latin typeface="WhitneyCondensed Semibold" pitchFamily="50" charset="0"/>
              </a:rPr>
              <a:t>Varying Core sand Influx</a:t>
            </a:r>
          </a:p>
        </p:txBody>
      </p:sp>
      <p:sp>
        <p:nvSpPr>
          <p:cNvPr id="18" name="Oval 17">
            <a:extLst>
              <a:ext uri="{FF2B5EF4-FFF2-40B4-BE49-F238E27FC236}">
                <a16:creationId xmlns:a16="http://schemas.microsoft.com/office/drawing/2014/main" id="{3689D929-1BD4-5545-BC90-30B1DC4E065D}"/>
              </a:ext>
            </a:extLst>
          </p:cNvPr>
          <p:cNvSpPr/>
          <p:nvPr/>
        </p:nvSpPr>
        <p:spPr>
          <a:xfrm>
            <a:off x="2786064" y="927101"/>
            <a:ext cx="1296987" cy="1223963"/>
          </a:xfrm>
          <a:prstGeom prst="ellipse">
            <a:avLst/>
          </a:prstGeom>
          <a:solidFill>
            <a:srgbClr val="F886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latin typeface="WhitneyCondensed Semibold" pitchFamily="50" charset="0"/>
              </a:rPr>
              <a:t>Varying Total Surface Area of Sand</a:t>
            </a:r>
          </a:p>
        </p:txBody>
      </p:sp>
      <p:sp>
        <p:nvSpPr>
          <p:cNvPr id="19" name="Oval 18">
            <a:extLst>
              <a:ext uri="{FF2B5EF4-FFF2-40B4-BE49-F238E27FC236}">
                <a16:creationId xmlns:a16="http://schemas.microsoft.com/office/drawing/2014/main" id="{BF407A9E-D607-0A4D-9174-FCF6B46B48F3}"/>
              </a:ext>
            </a:extLst>
          </p:cNvPr>
          <p:cNvSpPr/>
          <p:nvPr/>
        </p:nvSpPr>
        <p:spPr>
          <a:xfrm>
            <a:off x="4079876" y="2035174"/>
            <a:ext cx="1587500" cy="1352551"/>
          </a:xfrm>
          <a:prstGeom prst="ellipse">
            <a:avLst/>
          </a:prstGeom>
          <a:solidFill>
            <a:srgbClr val="FC51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latin typeface="WhitneyCondensed Semibold" pitchFamily="50" charset="0"/>
              </a:rPr>
              <a:t>Inter-relationship Between Sand Properties </a:t>
            </a:r>
          </a:p>
        </p:txBody>
      </p:sp>
      <p:sp>
        <p:nvSpPr>
          <p:cNvPr id="20" name="Trapezoid 19">
            <a:extLst>
              <a:ext uri="{FF2B5EF4-FFF2-40B4-BE49-F238E27FC236}">
                <a16:creationId xmlns:a16="http://schemas.microsoft.com/office/drawing/2014/main" id="{CD6AA748-D5B8-A741-AFAD-77AE2DA75F0F}"/>
              </a:ext>
            </a:extLst>
          </p:cNvPr>
          <p:cNvSpPr/>
          <p:nvPr/>
        </p:nvSpPr>
        <p:spPr>
          <a:xfrm rot="10800000">
            <a:off x="9409113" y="981076"/>
            <a:ext cx="1223962" cy="2303463"/>
          </a:xfrm>
          <a:prstGeom prst="trapezoi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u="sng" dirty="0"/>
          </a:p>
        </p:txBody>
      </p:sp>
      <p:cxnSp>
        <p:nvCxnSpPr>
          <p:cNvPr id="21" name="Straight Connector 20">
            <a:extLst>
              <a:ext uri="{FF2B5EF4-FFF2-40B4-BE49-F238E27FC236}">
                <a16:creationId xmlns:a16="http://schemas.microsoft.com/office/drawing/2014/main" id="{9B9E4EA5-57E7-6947-999C-B7708592228F}"/>
              </a:ext>
            </a:extLst>
          </p:cNvPr>
          <p:cNvCxnSpPr/>
          <p:nvPr/>
        </p:nvCxnSpPr>
        <p:spPr>
          <a:xfrm>
            <a:off x="9696450" y="2630488"/>
            <a:ext cx="685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urved Connector 37">
            <a:extLst>
              <a:ext uri="{FF2B5EF4-FFF2-40B4-BE49-F238E27FC236}">
                <a16:creationId xmlns:a16="http://schemas.microsoft.com/office/drawing/2014/main" id="{662C8239-8568-074C-A6C6-FE68A4F5251C}"/>
              </a:ext>
            </a:extLst>
          </p:cNvPr>
          <p:cNvCxnSpPr>
            <a:cxnSpLocks/>
          </p:cNvCxnSpPr>
          <p:nvPr/>
        </p:nvCxnSpPr>
        <p:spPr>
          <a:xfrm rot="5400000">
            <a:off x="2536030" y="2675731"/>
            <a:ext cx="1196978" cy="1590"/>
          </a:xfrm>
          <a:prstGeom prst="curvedConnector3">
            <a:avLst>
              <a:gd name="adj1" fmla="val 50000"/>
            </a:avLst>
          </a:prstGeom>
          <a:ln w="19050">
            <a:solidFill>
              <a:srgbClr val="FC510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3EC454F3-F0DB-6D42-9763-A0AF8450DEF7}"/>
              </a:ext>
            </a:extLst>
          </p:cNvPr>
          <p:cNvCxnSpPr>
            <a:endCxn id="16" idx="1"/>
          </p:cNvCxnSpPr>
          <p:nvPr/>
        </p:nvCxnSpPr>
        <p:spPr>
          <a:xfrm>
            <a:off x="8616950" y="1916113"/>
            <a:ext cx="984250" cy="474662"/>
          </a:xfrm>
          <a:prstGeom prst="curvedConnector3">
            <a:avLst>
              <a:gd name="adj1" fmla="val 50000"/>
            </a:avLst>
          </a:prstGeom>
          <a:ln w="19050">
            <a:solidFill>
              <a:srgbClr val="F88608"/>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F92B6936-FD0D-C44A-9169-985919BE0107}"/>
              </a:ext>
            </a:extLst>
          </p:cNvPr>
          <p:cNvCxnSpPr/>
          <p:nvPr/>
        </p:nvCxnSpPr>
        <p:spPr>
          <a:xfrm flipV="1">
            <a:off x="7334250" y="2808289"/>
            <a:ext cx="2279650" cy="688975"/>
          </a:xfrm>
          <a:prstGeom prst="curvedConnector3">
            <a:avLst>
              <a:gd name="adj1" fmla="val 50000"/>
            </a:avLst>
          </a:prstGeom>
          <a:ln w="19050">
            <a:solidFill>
              <a:srgbClr val="FC5104"/>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70">
            <a:extLst>
              <a:ext uri="{FF2B5EF4-FFF2-40B4-BE49-F238E27FC236}">
                <a16:creationId xmlns:a16="http://schemas.microsoft.com/office/drawing/2014/main" id="{9619D412-DA01-EA48-AE6D-F26DC72993D0}"/>
              </a:ext>
            </a:extLst>
          </p:cNvPr>
          <p:cNvSpPr>
            <a:spLocks noChangeArrowheads="1"/>
          </p:cNvSpPr>
          <p:nvPr/>
        </p:nvSpPr>
        <p:spPr bwMode="auto">
          <a:xfrm>
            <a:off x="7489538" y="1337659"/>
            <a:ext cx="129698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00050">
              <a:defRPr>
                <a:solidFill>
                  <a:schemeClr val="tx1"/>
                </a:solidFill>
                <a:latin typeface="Calibri" panose="020F0502020204030204" pitchFamily="34" charset="0"/>
              </a:defRPr>
            </a:lvl1pPr>
            <a:lvl2pPr marL="742950" indent="-285750" defTabSz="400050">
              <a:defRPr>
                <a:solidFill>
                  <a:schemeClr val="tx1"/>
                </a:solidFill>
                <a:latin typeface="Calibri" panose="020F0502020204030204" pitchFamily="34" charset="0"/>
              </a:defRPr>
            </a:lvl2pPr>
            <a:lvl3pPr marL="1143000" indent="-228600" defTabSz="400050">
              <a:defRPr>
                <a:solidFill>
                  <a:schemeClr val="tx1"/>
                </a:solidFill>
                <a:latin typeface="Calibri" panose="020F0502020204030204" pitchFamily="34" charset="0"/>
              </a:defRPr>
            </a:lvl3pPr>
            <a:lvl4pPr marL="1600200" indent="-228600" defTabSz="400050">
              <a:defRPr>
                <a:solidFill>
                  <a:schemeClr val="tx1"/>
                </a:solidFill>
                <a:latin typeface="Calibri" panose="020F0502020204030204" pitchFamily="34" charset="0"/>
              </a:defRPr>
            </a:lvl4pPr>
            <a:lvl5pPr marL="2057400" indent="-228600" defTabSz="400050">
              <a:defRPr>
                <a:solidFill>
                  <a:schemeClr val="tx1"/>
                </a:solidFill>
                <a:latin typeface="Calibri" panose="020F0502020204030204" pitchFamily="34" charset="0"/>
              </a:defRPr>
            </a:lvl5pPr>
            <a:lvl6pPr marL="2514600" indent="-228600" defTabSz="400050" eaLnBrk="0" fontAlgn="base" hangingPunct="0">
              <a:spcBef>
                <a:spcPct val="0"/>
              </a:spcBef>
              <a:spcAft>
                <a:spcPct val="0"/>
              </a:spcAft>
              <a:defRPr>
                <a:solidFill>
                  <a:schemeClr val="tx1"/>
                </a:solidFill>
                <a:latin typeface="Calibri" panose="020F0502020204030204" pitchFamily="34" charset="0"/>
              </a:defRPr>
            </a:lvl6pPr>
            <a:lvl7pPr marL="2971800" indent="-228600" defTabSz="400050" eaLnBrk="0" fontAlgn="base" hangingPunct="0">
              <a:spcBef>
                <a:spcPct val="0"/>
              </a:spcBef>
              <a:spcAft>
                <a:spcPct val="0"/>
              </a:spcAft>
              <a:defRPr>
                <a:solidFill>
                  <a:schemeClr val="tx1"/>
                </a:solidFill>
                <a:latin typeface="Calibri" panose="020F0502020204030204" pitchFamily="34" charset="0"/>
              </a:defRPr>
            </a:lvl7pPr>
            <a:lvl8pPr marL="3429000" indent="-228600" defTabSz="400050" eaLnBrk="0" fontAlgn="base" hangingPunct="0">
              <a:spcBef>
                <a:spcPct val="0"/>
              </a:spcBef>
              <a:spcAft>
                <a:spcPct val="0"/>
              </a:spcAft>
              <a:defRPr>
                <a:solidFill>
                  <a:schemeClr val="tx1"/>
                </a:solidFill>
                <a:latin typeface="Calibri" panose="020F0502020204030204" pitchFamily="34" charset="0"/>
              </a:defRPr>
            </a:lvl8pPr>
            <a:lvl9pPr marL="3886200" indent="-228600" defTabSz="40005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solidFill>
                  <a:schemeClr val="bg1"/>
                </a:solidFill>
                <a:latin typeface="WhitneyCondensed Semibold" pitchFamily="2" charset="77"/>
              </a:rPr>
              <a:t>Return Sand</a:t>
            </a:r>
          </a:p>
          <a:p>
            <a:pPr algn="ctr" eaLnBrk="1" hangingPunct="1"/>
            <a:r>
              <a:rPr lang="en-US" altLang="en-US" sz="1400" dirty="0">
                <a:solidFill>
                  <a:schemeClr val="bg1"/>
                </a:solidFill>
                <a:latin typeface="WhitneyCondensed Semibold" pitchFamily="2" charset="77"/>
              </a:rPr>
              <a:t>Cycles and</a:t>
            </a:r>
          </a:p>
          <a:p>
            <a:pPr algn="ctr" eaLnBrk="1" hangingPunct="1"/>
            <a:r>
              <a:rPr lang="en-US" altLang="en-US" sz="1400" dirty="0">
                <a:solidFill>
                  <a:schemeClr val="bg1"/>
                </a:solidFill>
                <a:latin typeface="WhitneyCondensed Semibold" pitchFamily="2" charset="77"/>
              </a:rPr>
              <a:t> Resultant Layers in </a:t>
            </a:r>
          </a:p>
          <a:p>
            <a:pPr algn="ctr" eaLnBrk="1" hangingPunct="1"/>
            <a:r>
              <a:rPr lang="en-US" altLang="en-US" sz="1400" dirty="0">
                <a:solidFill>
                  <a:schemeClr val="bg1"/>
                </a:solidFill>
                <a:latin typeface="WhitneyCondensed Semibold" pitchFamily="2" charset="77"/>
              </a:rPr>
              <a:t>the Return Sand</a:t>
            </a:r>
          </a:p>
          <a:p>
            <a:pPr algn="ctr" eaLnBrk="1" hangingPunct="1"/>
            <a:r>
              <a:rPr lang="en-US" altLang="en-US" sz="1400" dirty="0">
                <a:solidFill>
                  <a:schemeClr val="bg1"/>
                </a:solidFill>
                <a:latin typeface="WhitneyCondensed Semibold" pitchFamily="2" charset="77"/>
              </a:rPr>
              <a:t> hopper</a:t>
            </a:r>
          </a:p>
        </p:txBody>
      </p:sp>
      <p:cxnSp>
        <p:nvCxnSpPr>
          <p:cNvPr id="26" name="Curved Connector 25">
            <a:extLst>
              <a:ext uri="{FF2B5EF4-FFF2-40B4-BE49-F238E27FC236}">
                <a16:creationId xmlns:a16="http://schemas.microsoft.com/office/drawing/2014/main" id="{1FC4E67C-65CA-E849-AA7C-887583997529}"/>
              </a:ext>
            </a:extLst>
          </p:cNvPr>
          <p:cNvCxnSpPr/>
          <p:nvPr/>
        </p:nvCxnSpPr>
        <p:spPr>
          <a:xfrm rot="10800000">
            <a:off x="3730625" y="1497013"/>
            <a:ext cx="2984500" cy="1428750"/>
          </a:xfrm>
          <a:prstGeom prst="curvedConnector3">
            <a:avLst>
              <a:gd name="adj1" fmla="val 50000"/>
            </a:avLst>
          </a:prstGeom>
          <a:ln w="19050">
            <a:solidFill>
              <a:srgbClr val="F8860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FACC2D0E-C90B-B946-B8F7-43AB10D460A9}"/>
              </a:ext>
            </a:extLst>
          </p:cNvPr>
          <p:cNvSpPr/>
          <p:nvPr/>
        </p:nvSpPr>
        <p:spPr>
          <a:xfrm>
            <a:off x="5180013" y="3087688"/>
            <a:ext cx="1490662" cy="1401762"/>
          </a:xfrm>
          <a:custGeom>
            <a:avLst/>
            <a:gdLst>
              <a:gd name="connsiteX0" fmla="*/ 0 w 1229483"/>
              <a:gd name="connsiteY0" fmla="*/ 614742 h 1229483"/>
              <a:gd name="connsiteX1" fmla="*/ 614742 w 1229483"/>
              <a:gd name="connsiteY1" fmla="*/ 0 h 1229483"/>
              <a:gd name="connsiteX2" fmla="*/ 1229484 w 1229483"/>
              <a:gd name="connsiteY2" fmla="*/ 614742 h 1229483"/>
              <a:gd name="connsiteX3" fmla="*/ 614742 w 1229483"/>
              <a:gd name="connsiteY3" fmla="*/ 1229484 h 1229483"/>
              <a:gd name="connsiteX4" fmla="*/ 0 w 1229483"/>
              <a:gd name="connsiteY4" fmla="*/ 614742 h 122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483" h="1229483">
                <a:moveTo>
                  <a:pt x="0" y="614742"/>
                </a:moveTo>
                <a:cubicBezTo>
                  <a:pt x="0" y="275229"/>
                  <a:pt x="275229" y="0"/>
                  <a:pt x="614742" y="0"/>
                </a:cubicBezTo>
                <a:cubicBezTo>
                  <a:pt x="954255" y="0"/>
                  <a:pt x="1229484" y="275229"/>
                  <a:pt x="1229484" y="614742"/>
                </a:cubicBezTo>
                <a:cubicBezTo>
                  <a:pt x="1229484" y="954255"/>
                  <a:pt x="954255" y="1229484"/>
                  <a:pt x="614742" y="1229484"/>
                </a:cubicBezTo>
                <a:cubicBezTo>
                  <a:pt x="275229" y="1229484"/>
                  <a:pt x="0" y="954255"/>
                  <a:pt x="0" y="614742"/>
                </a:cubicBezTo>
                <a:close/>
              </a:path>
            </a:pathLst>
          </a:custGeom>
          <a:solidFill>
            <a:srgbClr val="F1350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lIns="191484" tIns="191484" rIns="191484" bIns="191484" spcCol="1270" anchor="ctr"/>
          <a:lstStyle/>
          <a:p>
            <a:pPr algn="ctr" defTabSz="400050">
              <a:lnSpc>
                <a:spcPct val="90000"/>
              </a:lnSpc>
              <a:spcAft>
                <a:spcPct val="35000"/>
              </a:spcAft>
              <a:defRPr/>
            </a:pPr>
            <a:r>
              <a:rPr lang="en-US" sz="1400" dirty="0">
                <a:latin typeface="WhitneyCondensed Semibold" pitchFamily="50" charset="0"/>
              </a:rPr>
              <a:t>Multivariate Cause and Effect Between Sand Parameters and Additives</a:t>
            </a:r>
          </a:p>
        </p:txBody>
      </p:sp>
      <p:grpSp>
        <p:nvGrpSpPr>
          <p:cNvPr id="29" name="Group 33">
            <a:extLst>
              <a:ext uri="{FF2B5EF4-FFF2-40B4-BE49-F238E27FC236}">
                <a16:creationId xmlns:a16="http://schemas.microsoft.com/office/drawing/2014/main" id="{490AD410-C9B6-0546-BC0D-6A9482B710B0}"/>
              </a:ext>
            </a:extLst>
          </p:cNvPr>
          <p:cNvGrpSpPr>
            <a:grpSpLocks/>
          </p:cNvGrpSpPr>
          <p:nvPr/>
        </p:nvGrpSpPr>
        <p:grpSpPr bwMode="auto">
          <a:xfrm>
            <a:off x="4379913" y="4552415"/>
            <a:ext cx="3273462" cy="1503107"/>
            <a:chOff x="2732454" y="4905356"/>
            <a:chExt cx="3273528" cy="1502591"/>
          </a:xfrm>
        </p:grpSpPr>
        <p:sp>
          <p:nvSpPr>
            <p:cNvPr id="30" name="Freeform 29">
              <a:extLst>
                <a:ext uri="{FF2B5EF4-FFF2-40B4-BE49-F238E27FC236}">
                  <a16:creationId xmlns:a16="http://schemas.microsoft.com/office/drawing/2014/main" id="{CD84D79A-A150-5F43-A1AE-497E12CB71F0}"/>
                </a:ext>
              </a:extLst>
            </p:cNvPr>
            <p:cNvSpPr/>
            <p:nvPr/>
          </p:nvSpPr>
          <p:spPr>
            <a:xfrm>
              <a:off x="2732454" y="5350818"/>
              <a:ext cx="3136963" cy="225347"/>
            </a:xfrm>
            <a:custGeom>
              <a:avLst/>
              <a:gdLst>
                <a:gd name="connsiteX0" fmla="*/ 0 w 2836204"/>
                <a:gd name="connsiteY0" fmla="*/ 0 h 217610"/>
                <a:gd name="connsiteX1" fmla="*/ 2836204 w 2836204"/>
                <a:gd name="connsiteY1" fmla="*/ 0 h 217610"/>
                <a:gd name="connsiteX2" fmla="*/ 2836204 w 2836204"/>
                <a:gd name="connsiteY2" fmla="*/ 217610 h 217610"/>
                <a:gd name="connsiteX3" fmla="*/ 0 w 2836204"/>
                <a:gd name="connsiteY3" fmla="*/ 217610 h 217610"/>
                <a:gd name="connsiteX4" fmla="*/ 0 w 2836204"/>
                <a:gd name="connsiteY4" fmla="*/ 0 h 21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204" h="217610">
                  <a:moveTo>
                    <a:pt x="0" y="0"/>
                  </a:moveTo>
                  <a:lnTo>
                    <a:pt x="2836204" y="0"/>
                  </a:lnTo>
                  <a:lnTo>
                    <a:pt x="2836204" y="217610"/>
                  </a:lnTo>
                  <a:lnTo>
                    <a:pt x="0" y="2176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99568" tIns="99568" rIns="99568" bIns="99568" spcCol="1270" anchor="ctr"/>
            <a:lstStyle/>
            <a:p>
              <a:pPr algn="ctr" defTabSz="622300">
                <a:lnSpc>
                  <a:spcPct val="90000"/>
                </a:lnSpc>
                <a:spcAft>
                  <a:spcPct val="35000"/>
                </a:spcAft>
                <a:defRPr/>
              </a:pPr>
              <a:r>
                <a:rPr lang="en-US" sz="1600" b="1" dirty="0">
                  <a:latin typeface="WhitneyCondensed Semibold" pitchFamily="50" charset="0"/>
                </a:rPr>
                <a:t>Impact on Casting Defects </a:t>
              </a:r>
              <a:endParaRPr lang="en-US" sz="1600" dirty="0">
                <a:latin typeface="WhitneyCondensed Semibold" pitchFamily="50" charset="0"/>
              </a:endParaRPr>
            </a:p>
          </p:txBody>
        </p:sp>
        <p:sp>
          <p:nvSpPr>
            <p:cNvPr id="31" name="Down Arrow 30">
              <a:extLst>
                <a:ext uri="{FF2B5EF4-FFF2-40B4-BE49-F238E27FC236}">
                  <a16:creationId xmlns:a16="http://schemas.microsoft.com/office/drawing/2014/main" id="{4077C0B4-10FA-7148-8E40-DB0C3B381318}"/>
                </a:ext>
              </a:extLst>
            </p:cNvPr>
            <p:cNvSpPr/>
            <p:nvPr/>
          </p:nvSpPr>
          <p:spPr>
            <a:xfrm>
              <a:off x="4022322" y="5648290"/>
              <a:ext cx="511979" cy="444357"/>
            </a:xfrm>
            <a:prstGeom prst="downArrow">
              <a:avLst/>
            </a:prstGeom>
            <a:blipFill rotWithShape="0">
              <a:blip r:embed="rId7" cstate="print"/>
              <a:stretch>
                <a:fillRect/>
              </a:stretch>
            </a:blipFill>
          </p:spPr>
          <p:style>
            <a:lnRef idx="0">
              <a:schemeClr val="lt1">
                <a:hueOff val="0"/>
                <a:satOff val="0"/>
                <a:lumOff val="0"/>
                <a:alphaOff val="0"/>
              </a:schemeClr>
            </a:lnRef>
            <a:fillRef idx="3">
              <a:scrgbClr r="0" g="0" b="0"/>
            </a:fillRef>
            <a:effectRef idx="2">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2" name="TextBox 14">
              <a:extLst>
                <a:ext uri="{FF2B5EF4-FFF2-40B4-BE49-F238E27FC236}">
                  <a16:creationId xmlns:a16="http://schemas.microsoft.com/office/drawing/2014/main" id="{F0596992-9DC4-8E45-AAE7-3AD32DDBB6FD}"/>
                </a:ext>
              </a:extLst>
            </p:cNvPr>
            <p:cNvSpPr txBox="1">
              <a:spLocks noChangeArrowheads="1"/>
            </p:cNvSpPr>
            <p:nvPr/>
          </p:nvSpPr>
          <p:spPr bwMode="auto">
            <a:xfrm>
              <a:off x="3198876" y="6069509"/>
              <a:ext cx="2807106" cy="3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latin typeface="WhitneyCondensed Semibold" pitchFamily="2" charset="77"/>
                </a:rPr>
                <a:t>Reactive Decision on </a:t>
              </a:r>
              <a:r>
                <a:rPr lang="en-US" altLang="en-US" sz="1600" b="1" dirty="0">
                  <a:solidFill>
                    <a:srgbClr val="FF0000"/>
                  </a:solidFill>
                  <a:latin typeface="WhitneyCondensed Semibold" pitchFamily="2" charset="77"/>
                </a:rPr>
                <a:t>A</a:t>
              </a:r>
              <a:r>
                <a:rPr lang="en-US" altLang="en-US" sz="1600" b="1" dirty="0">
                  <a:solidFill>
                    <a:srgbClr val="FF0000"/>
                  </a:solidFill>
                  <a:latin typeface="WhitneyCondensed Semibold" pitchFamily="2" charset="77"/>
                  <a:hlinkClick r:id="rId8" action="ppaction://hlinksldjump">
                    <a:extLst>
                      <a:ext uri="{A12FA001-AC4F-418D-AE19-62706E023703}">
                        <ahyp:hlinkClr xmlns:ahyp="http://schemas.microsoft.com/office/drawing/2018/hyperlinkcolor" val="tx"/>
                      </a:ext>
                    </a:extLst>
                  </a:hlinkClick>
                </a:rPr>
                <a:t>dditions</a:t>
              </a:r>
              <a:endParaRPr lang="en-US" altLang="en-US" sz="1600" b="1" dirty="0">
                <a:solidFill>
                  <a:srgbClr val="FF0000"/>
                </a:solidFill>
                <a:latin typeface="WhitneyCondensed Semibold" pitchFamily="2" charset="77"/>
              </a:endParaRPr>
            </a:p>
          </p:txBody>
        </p:sp>
        <p:sp>
          <p:nvSpPr>
            <p:cNvPr id="33" name="Down Arrow 32">
              <a:extLst>
                <a:ext uri="{FF2B5EF4-FFF2-40B4-BE49-F238E27FC236}">
                  <a16:creationId xmlns:a16="http://schemas.microsoft.com/office/drawing/2014/main" id="{67ED60BD-77A6-7845-848F-B6657675F291}"/>
                </a:ext>
              </a:extLst>
            </p:cNvPr>
            <p:cNvSpPr/>
            <p:nvPr/>
          </p:nvSpPr>
          <p:spPr>
            <a:xfrm>
              <a:off x="4019466" y="4905356"/>
              <a:ext cx="514836" cy="483248"/>
            </a:xfrm>
            <a:prstGeom prst="downArrow">
              <a:avLst/>
            </a:prstGeom>
            <a:blipFill rotWithShape="0">
              <a:blip r:embed="rId7" cstate="print"/>
              <a:stretch>
                <a:fillRect/>
              </a:stretch>
            </a:blipFill>
          </p:spPr>
          <p:style>
            <a:lnRef idx="0">
              <a:schemeClr val="lt1">
                <a:hueOff val="0"/>
                <a:satOff val="0"/>
                <a:lumOff val="0"/>
                <a:alphaOff val="0"/>
              </a:schemeClr>
            </a:lnRef>
            <a:fillRef idx="3">
              <a:scrgbClr r="0" g="0" b="0"/>
            </a:fillRef>
            <a:effectRef idx="2">
              <a:schemeClr val="accent1">
                <a:tint val="60000"/>
                <a:hueOff val="0"/>
                <a:satOff val="0"/>
                <a:lumOff val="0"/>
                <a:alphaOff val="0"/>
              </a:schemeClr>
            </a:effectRef>
            <a:fontRef idx="minor">
              <a:schemeClr val="dk1">
                <a:hueOff val="0"/>
                <a:satOff val="0"/>
                <a:lumOff val="0"/>
                <a:alphaOff val="0"/>
              </a:schemeClr>
            </a:fontRef>
          </p:style>
        </p:sp>
      </p:grpSp>
      <p:cxnSp>
        <p:nvCxnSpPr>
          <p:cNvPr id="35" name="Curved Connector 34">
            <a:extLst>
              <a:ext uri="{FF2B5EF4-FFF2-40B4-BE49-F238E27FC236}">
                <a16:creationId xmlns:a16="http://schemas.microsoft.com/office/drawing/2014/main" id="{3EF6795D-D616-B44D-A211-4FD2B19AACEF}"/>
              </a:ext>
            </a:extLst>
          </p:cNvPr>
          <p:cNvCxnSpPr>
            <a:cxnSpLocks/>
            <a:endCxn id="13" idx="1"/>
          </p:cNvCxnSpPr>
          <p:nvPr/>
        </p:nvCxnSpPr>
        <p:spPr>
          <a:xfrm>
            <a:off x="6830616" y="847727"/>
            <a:ext cx="1352728" cy="420685"/>
          </a:xfrm>
          <a:prstGeom prst="curvedConnector3">
            <a:avLst>
              <a:gd name="adj1" fmla="val 170045"/>
            </a:avLst>
          </a:prstGeom>
          <a:ln w="19050">
            <a:solidFill>
              <a:srgbClr val="FC5104"/>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98375EA-FB3D-084E-B320-9BA43D851953}"/>
              </a:ext>
            </a:extLst>
          </p:cNvPr>
          <p:cNvSpPr/>
          <p:nvPr/>
        </p:nvSpPr>
        <p:spPr>
          <a:xfrm>
            <a:off x="5538789" y="614364"/>
            <a:ext cx="1877434" cy="1697037"/>
          </a:xfrm>
          <a:prstGeom prst="ellipse">
            <a:avLst/>
          </a:prstGeom>
          <a:solidFill>
            <a:srgbClr val="FF5C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latin typeface="WhitneyCondensed Semibold" pitchFamily="50" charset="0"/>
              </a:rPr>
              <a:t>Return Sand Measurements </a:t>
            </a:r>
            <a:r>
              <a:rPr lang="mr-IN" sz="1400" dirty="0">
                <a:latin typeface="WhitneyCondensed Semibold" pitchFamily="50" charset="0"/>
              </a:rPr>
              <a:t>–</a:t>
            </a:r>
            <a:r>
              <a:rPr lang="en-US" sz="1400" dirty="0">
                <a:latin typeface="WhitneyCondensed Semibold" pitchFamily="50" charset="0"/>
              </a:rPr>
              <a:t> the ARBITRAGE GAP</a:t>
            </a:r>
          </a:p>
        </p:txBody>
      </p:sp>
      <p:sp>
        <p:nvSpPr>
          <p:cNvPr id="37" name="TextBox 42">
            <a:extLst>
              <a:ext uri="{FF2B5EF4-FFF2-40B4-BE49-F238E27FC236}">
                <a16:creationId xmlns:a16="http://schemas.microsoft.com/office/drawing/2014/main" id="{6D8D6401-06FA-3F41-9AB1-23F0EB9666B4}"/>
              </a:ext>
            </a:extLst>
          </p:cNvPr>
          <p:cNvSpPr txBox="1">
            <a:spLocks noChangeArrowheads="1"/>
          </p:cNvSpPr>
          <p:nvPr/>
        </p:nvSpPr>
        <p:spPr bwMode="auto">
          <a:xfrm>
            <a:off x="9493718" y="1098551"/>
            <a:ext cx="10911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dirty="0">
                <a:solidFill>
                  <a:schemeClr val="accent2"/>
                </a:solidFill>
                <a:latin typeface="WhitneyCondensed Semibold" pitchFamily="50" charset="0"/>
                <a:hlinkClick r:id="rId9" action="ppaction://hlinksldjump">
                  <a:extLst>
                    <a:ext uri="{A12FA001-AC4F-418D-AE19-62706E023703}">
                      <ahyp:hlinkClr xmlns:ahyp="http://schemas.microsoft.com/office/drawing/2018/hyperlinkcolor" val="tx"/>
                    </a:ext>
                  </a:extLst>
                </a:hlinkClick>
              </a:rPr>
              <a:t>Return Sand </a:t>
            </a:r>
            <a:r>
              <a:rPr lang="en-US" altLang="en-US" sz="1600" dirty="0">
                <a:latin typeface="WhitneyCondensed Semibold" pitchFamily="50" charset="0"/>
              </a:rPr>
              <a:t>Hopper</a:t>
            </a:r>
          </a:p>
        </p:txBody>
      </p:sp>
      <p:cxnSp>
        <p:nvCxnSpPr>
          <p:cNvPr id="38" name="Curved Connector 37">
            <a:extLst>
              <a:ext uri="{FF2B5EF4-FFF2-40B4-BE49-F238E27FC236}">
                <a16:creationId xmlns:a16="http://schemas.microsoft.com/office/drawing/2014/main" id="{E92F33C8-AFE7-D247-87CA-8BE7B0A3AC19}"/>
              </a:ext>
            </a:extLst>
          </p:cNvPr>
          <p:cNvCxnSpPr>
            <a:cxnSpLocks/>
          </p:cNvCxnSpPr>
          <p:nvPr/>
        </p:nvCxnSpPr>
        <p:spPr>
          <a:xfrm>
            <a:off x="5329240" y="2828743"/>
            <a:ext cx="2881311" cy="1582920"/>
          </a:xfrm>
          <a:prstGeom prst="curvedConnector3">
            <a:avLst>
              <a:gd name="adj1" fmla="val 46710"/>
            </a:avLst>
          </a:prstGeom>
          <a:ln w="19050">
            <a:solidFill>
              <a:srgbClr val="FC510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a:extLst>
              <a:ext uri="{FF2B5EF4-FFF2-40B4-BE49-F238E27FC236}">
                <a16:creationId xmlns:a16="http://schemas.microsoft.com/office/drawing/2014/main" id="{23614A9A-FE0C-1148-A826-1A862BEC6D36}"/>
              </a:ext>
            </a:extLst>
          </p:cNvPr>
          <p:cNvCxnSpPr>
            <a:cxnSpLocks/>
          </p:cNvCxnSpPr>
          <p:nvPr/>
        </p:nvCxnSpPr>
        <p:spPr>
          <a:xfrm>
            <a:off x="6449685" y="4111706"/>
            <a:ext cx="2024390" cy="1256734"/>
          </a:xfrm>
          <a:prstGeom prst="curvedConnector3">
            <a:avLst>
              <a:gd name="adj1" fmla="val 50000"/>
            </a:avLst>
          </a:prstGeom>
          <a:ln w="19050">
            <a:solidFill>
              <a:srgbClr val="FC5104"/>
            </a:solidFill>
            <a:tailEnd type="triangle"/>
          </a:ln>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38144C9B-CDD1-354A-98AF-7BD787901962}"/>
              </a:ext>
            </a:extLst>
          </p:cNvPr>
          <p:cNvSpPr txBox="1">
            <a:spLocks noChangeArrowheads="1"/>
          </p:cNvSpPr>
          <p:nvPr/>
        </p:nvSpPr>
        <p:spPr bwMode="auto">
          <a:xfrm>
            <a:off x="-1168973" y="3819407"/>
            <a:ext cx="9317777" cy="611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en-US" sz="2400" b="1" dirty="0">
              <a:latin typeface="WhitneyCondensed Semibold" pitchFamily="2" charset="77"/>
              <a:ea typeface="WhitneyCondensed Semibold" pitchFamily="2" charset="77"/>
              <a:cs typeface="WhitneyCondensed Semibold" pitchFamily="2" charset="77"/>
            </a:endParaRPr>
          </a:p>
        </p:txBody>
      </p:sp>
      <p:cxnSp>
        <p:nvCxnSpPr>
          <p:cNvPr id="43" name="Curved Connector 42">
            <a:extLst>
              <a:ext uri="{FF2B5EF4-FFF2-40B4-BE49-F238E27FC236}">
                <a16:creationId xmlns:a16="http://schemas.microsoft.com/office/drawing/2014/main" id="{0A5D2235-6C6F-BF44-8210-8D86769689FD}"/>
              </a:ext>
            </a:extLst>
          </p:cNvPr>
          <p:cNvCxnSpPr/>
          <p:nvPr/>
        </p:nvCxnSpPr>
        <p:spPr>
          <a:xfrm rot="5400000">
            <a:off x="3072607" y="2199562"/>
            <a:ext cx="1627188" cy="973137"/>
          </a:xfrm>
          <a:prstGeom prst="curvedConnector3">
            <a:avLst>
              <a:gd name="adj1" fmla="val 50000"/>
            </a:avLst>
          </a:prstGeom>
          <a:ln w="19050">
            <a:solidFill>
              <a:srgbClr val="FC5104"/>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descr="Strap.png">
            <a:extLst>
              <a:ext uri="{FF2B5EF4-FFF2-40B4-BE49-F238E27FC236}">
                <a16:creationId xmlns:a16="http://schemas.microsoft.com/office/drawing/2014/main" id="{DF28AD5A-A425-4852-8752-7FFC982F7F29}"/>
              </a:ext>
            </a:extLst>
          </p:cNvPr>
          <p:cNvPicPr>
            <a:picLocks noChangeAspect="1"/>
          </p:cNvPicPr>
          <p:nvPr/>
        </p:nvPicPr>
        <p:blipFill>
          <a:blip r:embed="rId10" cstate="print"/>
          <a:stretch>
            <a:fillRect/>
          </a:stretch>
        </p:blipFill>
        <p:spPr>
          <a:xfrm>
            <a:off x="0" y="0"/>
            <a:ext cx="12192000" cy="69679"/>
          </a:xfrm>
          <a:prstGeom prst="rect">
            <a:avLst/>
          </a:prstGeom>
        </p:spPr>
      </p:pic>
      <p:sp>
        <p:nvSpPr>
          <p:cNvPr id="44" name="Rectangle 43">
            <a:extLst>
              <a:ext uri="{FF2B5EF4-FFF2-40B4-BE49-F238E27FC236}">
                <a16:creationId xmlns:a16="http://schemas.microsoft.com/office/drawing/2014/main" id="{752B7BCB-C553-42FE-893D-2F094D9633B9}"/>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en-US" altLang="en-US" sz="2800" b="1" dirty="0">
                <a:latin typeface="WhitneyCondensed Semibold" pitchFamily="50" charset="0"/>
              </a:rPr>
              <a:t>Challenge of Using Optimum Level of Additives</a:t>
            </a:r>
          </a:p>
        </p:txBody>
      </p:sp>
      <p:pic>
        <p:nvPicPr>
          <p:cNvPr id="2" name="Picture 1">
            <a:hlinkClick r:id="rId9" action="ppaction://hlinksldjump"/>
            <a:extLst>
              <a:ext uri="{FF2B5EF4-FFF2-40B4-BE49-F238E27FC236}">
                <a16:creationId xmlns:a16="http://schemas.microsoft.com/office/drawing/2014/main" id="{9F4FC031-5E5D-462B-9777-335CBAFF4457}"/>
              </a:ext>
            </a:extLst>
          </p:cNvPr>
          <p:cNvPicPr>
            <a:picLocks noChangeAspect="1"/>
          </p:cNvPicPr>
          <p:nvPr/>
        </p:nvPicPr>
        <p:blipFill>
          <a:blip r:embed="rId11"/>
          <a:stretch>
            <a:fillRect/>
          </a:stretch>
        </p:blipFill>
        <p:spPr>
          <a:xfrm>
            <a:off x="131316" y="3525718"/>
            <a:ext cx="4233585" cy="1843714"/>
          </a:xfrm>
          <a:prstGeom prst="rect">
            <a:avLst/>
          </a:prstGeom>
        </p:spPr>
      </p:pic>
    </p:spTree>
    <p:extLst>
      <p:ext uri="{BB962C8B-B14F-4D97-AF65-F5344CB8AC3E}">
        <p14:creationId xmlns:p14="http://schemas.microsoft.com/office/powerpoint/2010/main" val="85349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hlinkClick r:id="rId2" action="ppaction://hlinksldjump"/>
            <a:extLst>
              <a:ext uri="{FF2B5EF4-FFF2-40B4-BE49-F238E27FC236}">
                <a16:creationId xmlns:a16="http://schemas.microsoft.com/office/drawing/2014/main" id="{06344632-F81A-425E-AB3E-1481BCED766F}"/>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en-US" altLang="en-US" sz="2800" b="1" dirty="0">
                <a:latin typeface="WhitneyCondensed Semibold" pitchFamily="50" charset="0"/>
              </a:rPr>
              <a:t>Effect of Interrelationship Between Sand Properties</a:t>
            </a:r>
          </a:p>
        </p:txBody>
      </p:sp>
      <p:graphicFrame>
        <p:nvGraphicFramePr>
          <p:cNvPr id="14" name="Table 13">
            <a:extLst>
              <a:ext uri="{FF2B5EF4-FFF2-40B4-BE49-F238E27FC236}">
                <a16:creationId xmlns:a16="http://schemas.microsoft.com/office/drawing/2014/main" id="{F9D6EC4D-597C-497A-8CC4-C9398440FA15}"/>
              </a:ext>
            </a:extLst>
          </p:cNvPr>
          <p:cNvGraphicFramePr>
            <a:graphicFrameLocks noGrp="1"/>
          </p:cNvGraphicFramePr>
          <p:nvPr>
            <p:extLst>
              <p:ext uri="{D42A27DB-BD31-4B8C-83A1-F6EECF244321}">
                <p14:modId xmlns:p14="http://schemas.microsoft.com/office/powerpoint/2010/main" val="3014120724"/>
              </p:ext>
            </p:extLst>
          </p:nvPr>
        </p:nvGraphicFramePr>
        <p:xfrm>
          <a:off x="816909" y="1875761"/>
          <a:ext cx="10846008" cy="2098965"/>
        </p:xfrm>
        <a:graphic>
          <a:graphicData uri="http://schemas.openxmlformats.org/drawingml/2006/table">
            <a:tbl>
              <a:tblPr/>
              <a:tblGrid>
                <a:gridCol w="3813411">
                  <a:extLst>
                    <a:ext uri="{9D8B030D-6E8A-4147-A177-3AD203B41FA5}">
                      <a16:colId xmlns:a16="http://schemas.microsoft.com/office/drawing/2014/main" val="1398657226"/>
                    </a:ext>
                  </a:extLst>
                </a:gridCol>
                <a:gridCol w="548503">
                  <a:extLst>
                    <a:ext uri="{9D8B030D-6E8A-4147-A177-3AD203B41FA5}">
                      <a16:colId xmlns:a16="http://schemas.microsoft.com/office/drawing/2014/main" val="2415148728"/>
                    </a:ext>
                  </a:extLst>
                </a:gridCol>
                <a:gridCol w="496265">
                  <a:extLst>
                    <a:ext uri="{9D8B030D-6E8A-4147-A177-3AD203B41FA5}">
                      <a16:colId xmlns:a16="http://schemas.microsoft.com/office/drawing/2014/main" val="2779323812"/>
                    </a:ext>
                  </a:extLst>
                </a:gridCol>
                <a:gridCol w="496265">
                  <a:extLst>
                    <a:ext uri="{9D8B030D-6E8A-4147-A177-3AD203B41FA5}">
                      <a16:colId xmlns:a16="http://schemas.microsoft.com/office/drawing/2014/main" val="888088844"/>
                    </a:ext>
                  </a:extLst>
                </a:gridCol>
                <a:gridCol w="528914">
                  <a:extLst>
                    <a:ext uri="{9D8B030D-6E8A-4147-A177-3AD203B41FA5}">
                      <a16:colId xmlns:a16="http://schemas.microsoft.com/office/drawing/2014/main" val="2004931326"/>
                    </a:ext>
                  </a:extLst>
                </a:gridCol>
                <a:gridCol w="496265">
                  <a:extLst>
                    <a:ext uri="{9D8B030D-6E8A-4147-A177-3AD203B41FA5}">
                      <a16:colId xmlns:a16="http://schemas.microsoft.com/office/drawing/2014/main" val="1791092742"/>
                    </a:ext>
                  </a:extLst>
                </a:gridCol>
                <a:gridCol w="496265">
                  <a:extLst>
                    <a:ext uri="{9D8B030D-6E8A-4147-A177-3AD203B41FA5}">
                      <a16:colId xmlns:a16="http://schemas.microsoft.com/office/drawing/2014/main" val="3486488535"/>
                    </a:ext>
                  </a:extLst>
                </a:gridCol>
                <a:gridCol w="496265">
                  <a:extLst>
                    <a:ext uri="{9D8B030D-6E8A-4147-A177-3AD203B41FA5}">
                      <a16:colId xmlns:a16="http://schemas.microsoft.com/office/drawing/2014/main" val="974432560"/>
                    </a:ext>
                  </a:extLst>
                </a:gridCol>
                <a:gridCol w="496265">
                  <a:extLst>
                    <a:ext uri="{9D8B030D-6E8A-4147-A177-3AD203B41FA5}">
                      <a16:colId xmlns:a16="http://schemas.microsoft.com/office/drawing/2014/main" val="216604452"/>
                    </a:ext>
                  </a:extLst>
                </a:gridCol>
                <a:gridCol w="496265">
                  <a:extLst>
                    <a:ext uri="{9D8B030D-6E8A-4147-A177-3AD203B41FA5}">
                      <a16:colId xmlns:a16="http://schemas.microsoft.com/office/drawing/2014/main" val="1950499062"/>
                    </a:ext>
                  </a:extLst>
                </a:gridCol>
                <a:gridCol w="496265">
                  <a:extLst>
                    <a:ext uri="{9D8B030D-6E8A-4147-A177-3AD203B41FA5}">
                      <a16:colId xmlns:a16="http://schemas.microsoft.com/office/drawing/2014/main" val="787411537"/>
                    </a:ext>
                  </a:extLst>
                </a:gridCol>
                <a:gridCol w="496265">
                  <a:extLst>
                    <a:ext uri="{9D8B030D-6E8A-4147-A177-3AD203B41FA5}">
                      <a16:colId xmlns:a16="http://schemas.microsoft.com/office/drawing/2014/main" val="242900304"/>
                    </a:ext>
                  </a:extLst>
                </a:gridCol>
                <a:gridCol w="496265">
                  <a:extLst>
                    <a:ext uri="{9D8B030D-6E8A-4147-A177-3AD203B41FA5}">
                      <a16:colId xmlns:a16="http://schemas.microsoft.com/office/drawing/2014/main" val="3279359759"/>
                    </a:ext>
                  </a:extLst>
                </a:gridCol>
                <a:gridCol w="496265">
                  <a:extLst>
                    <a:ext uri="{9D8B030D-6E8A-4147-A177-3AD203B41FA5}">
                      <a16:colId xmlns:a16="http://schemas.microsoft.com/office/drawing/2014/main" val="3718756298"/>
                    </a:ext>
                  </a:extLst>
                </a:gridCol>
                <a:gridCol w="496265">
                  <a:extLst>
                    <a:ext uri="{9D8B030D-6E8A-4147-A177-3AD203B41FA5}">
                      <a16:colId xmlns:a16="http://schemas.microsoft.com/office/drawing/2014/main" val="3357480602"/>
                    </a:ext>
                  </a:extLst>
                </a:gridCol>
              </a:tblGrid>
              <a:tr h="1404691">
                <a:tc>
                  <a:txBody>
                    <a:bodyPr/>
                    <a:lstStyle/>
                    <a:p>
                      <a:pPr algn="ctr" fontAlgn="ctr"/>
                      <a:r>
                        <a:rPr lang="en-US" sz="2800" b="1" i="0" u="none" strike="noStrike" dirty="0">
                          <a:solidFill>
                            <a:srgbClr val="000000"/>
                          </a:solidFill>
                          <a:effectLst/>
                          <a:latin typeface="WhitneyCondensed Semibold" pitchFamily="50" charset="0"/>
                        </a:rPr>
                        <a:t>*</a:t>
                      </a:r>
                      <a:r>
                        <a:rPr lang="en-US" sz="1200" b="1" i="0" u="none" strike="noStrike" dirty="0">
                          <a:solidFill>
                            <a:srgbClr val="000000"/>
                          </a:solidFill>
                          <a:effectLst/>
                          <a:latin typeface="WhitneyCondensed Semibold" pitchFamily="50" charset="0"/>
                        </a:rPr>
                        <a:t>PARAMETERS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INCREASE</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MOISTURE</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COMPACTABILITY</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ACTIVE CLAY</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GCS</a:t>
                      </a:r>
                      <a:r>
                        <a:rPr lang="en-US" sz="1200" b="1" i="0" u="none" strike="noStrike" dirty="0">
                          <a:solidFill>
                            <a:srgbClr val="000000"/>
                          </a:solidFill>
                          <a:effectLst/>
                          <a:latin typeface="WhitneyCondensed Semibold" pitchFamily="50" charset="0"/>
                          <a:hlinkClick r:id="rId2" action="ppaction://hlinksldjump"/>
                        </a:rPr>
                        <a:t>4. Slide 4</a:t>
                      </a:r>
                      <a:r>
                        <a:rPr lang="en-US" sz="1200" b="1" i="0" u="none" strike="noStrike" dirty="0">
                          <a:solidFill>
                            <a:srgbClr val="000000"/>
                          </a:solidFill>
                          <a:effectLst/>
                          <a:latin typeface="WhitneyCondensed Semibold" pitchFamily="50" charset="0"/>
                        </a:rPr>
                        <a:t> </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PERMEABILITY</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INERT FINES</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LOI </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WTS</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SHEAR STRENGTH</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SHATTER INDEX</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GFN</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SPECIMEN WEIGHT</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WhitneyCondensed Semibold" pitchFamily="50" charset="0"/>
                        </a:rPr>
                        <a:t>FRIABILTY INDEX</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090679"/>
                  </a:ext>
                </a:extLst>
              </a:tr>
              <a:tr h="312041">
                <a:tc>
                  <a:txBody>
                    <a:bodyPr/>
                    <a:lstStyle/>
                    <a:p>
                      <a:pPr algn="ctr" fontAlgn="ctr"/>
                      <a:r>
                        <a:rPr lang="en-US" sz="1200" b="1" i="0" u="none" strike="noStrike" dirty="0">
                          <a:solidFill>
                            <a:srgbClr val="000000"/>
                          </a:solidFill>
                          <a:effectLst/>
                          <a:latin typeface="WhitneyCondensed Semibold" pitchFamily="50" charset="0"/>
                        </a:rPr>
                        <a:t>TEMPER MOISTURE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fontAlgn="ctr"/>
                      <a:r>
                        <a:rPr lang="en-US" sz="1050" b="1"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50" b="1" i="0" u="none" strike="noStrike" dirty="0">
                          <a:solidFill>
                            <a:srgbClr val="C0C0C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050" b="1"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5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tc>
                  <a:txBody>
                    <a:bodyPr/>
                    <a:lstStyle/>
                    <a:p>
                      <a:pPr algn="ctr" fontAlgn="ctr"/>
                      <a:r>
                        <a:rPr lang="en-US" sz="1050" b="1" i="0" u="none" strike="noStrike">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50" b="1" i="0" u="none" strike="noStrike">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tc>
                  <a:txBody>
                    <a:bodyPr/>
                    <a:lstStyle/>
                    <a:p>
                      <a:pPr algn="ctr" fontAlgn="ctr"/>
                      <a:r>
                        <a:rPr lang="en-US" sz="1050" b="1" i="0" u="none" strike="noStrike">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tc>
                  <a:txBody>
                    <a:bodyPr/>
                    <a:lstStyle/>
                    <a:p>
                      <a:pPr algn="ctr" fontAlgn="ctr"/>
                      <a:r>
                        <a:rPr lang="en-US" sz="105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tc>
                  <a:txBody>
                    <a:bodyPr/>
                    <a:lstStyle/>
                    <a:p>
                      <a:pPr algn="ctr" fontAlgn="ctr"/>
                      <a:r>
                        <a:rPr lang="en-US" sz="1050" b="1" i="0" u="none" strike="noStrike">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50" b="1" i="0" u="none" strike="noStrike">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50" b="1" i="0" u="none" strike="noStrike">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50" b="1" i="0" u="none" strike="noStrike">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tc>
                  <a:txBody>
                    <a:bodyPr/>
                    <a:lstStyle/>
                    <a:p>
                      <a:pPr algn="ctr" fontAlgn="ctr"/>
                      <a:r>
                        <a:rPr lang="en-US" sz="1050" b="1" i="0" u="none" strike="noStrike">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tc>
                  <a:txBody>
                    <a:bodyPr/>
                    <a:lstStyle/>
                    <a:p>
                      <a:pPr algn="ctr" fontAlgn="ctr"/>
                      <a:r>
                        <a:rPr lang="en-US" sz="1050" b="1" i="0" u="none" strike="noStrike">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extLst>
                  <a:ext uri="{0D108BD9-81ED-4DB2-BD59-A6C34878D82A}">
                    <a16:rowId xmlns:a16="http://schemas.microsoft.com/office/drawing/2014/main" val="117145689"/>
                  </a:ext>
                </a:extLst>
              </a:tr>
              <a:tr h="382233">
                <a:tc>
                  <a:txBody>
                    <a:bodyPr/>
                    <a:lstStyle/>
                    <a:p>
                      <a:pPr algn="ctr" fontAlgn="ctr"/>
                      <a:r>
                        <a:rPr lang="en-US" sz="1200" b="1" i="0" u="none" strike="noStrike" dirty="0">
                          <a:solidFill>
                            <a:srgbClr val="000000"/>
                          </a:solidFill>
                          <a:effectLst/>
                          <a:latin typeface="WhitneyCondensed Semibold" pitchFamily="50" charset="0"/>
                        </a:rPr>
                        <a:t>ACTIVE CLAY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fontAlgn="ctr"/>
                      <a:r>
                        <a:rPr lang="en-US" sz="1050" b="1" i="0" u="none" strike="noStrike">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 </a:t>
                      </a:r>
                      <a:r>
                        <a:rPr lang="en-US" sz="1050" b="1" i="0" u="none" strike="noStrike" kern="1200" dirty="0">
                          <a:solidFill>
                            <a:srgbClr val="000000"/>
                          </a:solidFill>
                          <a:effectLst/>
                          <a:latin typeface="Calibri" panose="020F0502020204030204" pitchFamily="34" charset="0"/>
                          <a:ea typeface="+mn-ea"/>
                          <a:cs typeface="+mn-cs"/>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tc>
                  <a:txBody>
                    <a:bodyPr/>
                    <a:lstStyle/>
                    <a:p>
                      <a:pPr algn="ctr" fontAlgn="ctr"/>
                      <a:r>
                        <a:rPr lang="en-US" sz="1050" b="1"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50" b="1" i="0" u="none" strike="noStrike" dirty="0">
                          <a:solidFill>
                            <a:srgbClr val="C0C0C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n-US" sz="1050" b="1" i="0" u="none" strike="noStrike">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50" b="1"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tc>
                  <a:txBody>
                    <a:bodyPr/>
                    <a:lstStyle/>
                    <a:p>
                      <a:pPr algn="ctr" fontAlgn="ctr"/>
                      <a:r>
                        <a:rPr lang="en-US" sz="1050" b="1" i="0" u="none" strike="noStrike">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tc>
                  <a:txBody>
                    <a:bodyPr/>
                    <a:lstStyle/>
                    <a:p>
                      <a:pPr algn="ctr" fontAlgn="ctr"/>
                      <a:r>
                        <a:rPr lang="en-US" sz="1050" b="1" i="0" u="none" strike="noStrike">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tc>
                  <a:txBody>
                    <a:bodyPr/>
                    <a:lstStyle/>
                    <a:p>
                      <a:pPr algn="ctr" fontAlgn="ctr"/>
                      <a:r>
                        <a:rPr lang="en-US" sz="1050" b="1" i="0" u="none" strike="noStrike">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50" b="1" i="0" u="none" strike="noStrike">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50" b="1" i="0" u="none" strike="noStrike">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50" b="1"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tc>
                  <a:txBody>
                    <a:bodyPr/>
                    <a:lstStyle/>
                    <a:p>
                      <a:pPr algn="ctr" fontAlgn="ctr"/>
                      <a:r>
                        <a:rPr lang="en-US" sz="1050" b="1" i="0" u="none" strike="noStrike">
                          <a:solidFill>
                            <a:srgbClr val="000000"/>
                          </a:solidFill>
                          <a:effectLst/>
                          <a:latin typeface="Calibri" panose="020F0502020204030204" pitchFamily="34" charset="0"/>
                        </a:rPr>
                        <a:t>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tc>
                  <a:txBody>
                    <a:bodyPr/>
                    <a:lstStyle/>
                    <a:p>
                      <a:pPr algn="ctr" fontAlgn="ctr"/>
                      <a:r>
                        <a:rPr lang="en-US" sz="1050" b="1"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32805445"/>
                  </a:ext>
                </a:extLst>
              </a:tr>
            </a:tbl>
          </a:graphicData>
        </a:graphic>
      </p:graphicFrame>
      <p:sp>
        <p:nvSpPr>
          <p:cNvPr id="15" name="Rectangle 14">
            <a:extLst>
              <a:ext uri="{FF2B5EF4-FFF2-40B4-BE49-F238E27FC236}">
                <a16:creationId xmlns:a16="http://schemas.microsoft.com/office/drawing/2014/main" id="{52AD92B3-5CC9-4C46-825D-D2C10F7C2602}"/>
              </a:ext>
            </a:extLst>
          </p:cNvPr>
          <p:cNvSpPr/>
          <p:nvPr/>
        </p:nvSpPr>
        <p:spPr>
          <a:xfrm>
            <a:off x="647699" y="1225231"/>
            <a:ext cx="10429875" cy="400110"/>
          </a:xfrm>
          <a:prstGeom prst="rect">
            <a:avLst/>
          </a:prstGeom>
        </p:spPr>
        <p:txBody>
          <a:bodyPr wrap="square">
            <a:spAutoFit/>
          </a:bodyPr>
          <a:lstStyle/>
          <a:p>
            <a:pPr marL="342900" indent="-342900">
              <a:buFont typeface="Arial" panose="020B0604020202020204" pitchFamily="34" charset="0"/>
              <a:buChar char="•"/>
            </a:pPr>
            <a:r>
              <a:rPr lang="en-US" sz="2000" dirty="0">
                <a:latin typeface="WhitneyCondensed Semibold" pitchFamily="2" charset="77"/>
                <a:cs typeface="Times New Roman" panose="02020603050405020304" pitchFamily="18" charset="0"/>
              </a:rPr>
              <a:t>The </a:t>
            </a:r>
            <a:r>
              <a:rPr lang="en-US" sz="2000" dirty="0">
                <a:solidFill>
                  <a:srgbClr val="FF0000"/>
                </a:solidFill>
                <a:latin typeface="WhitneyCondensed Semibold" pitchFamily="2" charset="77"/>
                <a:cs typeface="Times New Roman" panose="02020603050405020304" pitchFamily="18" charset="0"/>
              </a:rPr>
              <a:t>change </a:t>
            </a:r>
            <a:r>
              <a:rPr lang="en-US" sz="2000" dirty="0">
                <a:latin typeface="WhitneyCondensed Semibold" pitchFamily="2" charset="77"/>
                <a:cs typeface="Times New Roman" panose="02020603050405020304" pitchFamily="18" charset="0"/>
              </a:rPr>
              <a:t>in any property can impact several sand properties simultaneously</a:t>
            </a:r>
          </a:p>
        </p:txBody>
      </p:sp>
      <p:graphicFrame>
        <p:nvGraphicFramePr>
          <p:cNvPr id="16" name="Table 15">
            <a:extLst>
              <a:ext uri="{FF2B5EF4-FFF2-40B4-BE49-F238E27FC236}">
                <a16:creationId xmlns:a16="http://schemas.microsoft.com/office/drawing/2014/main" id="{126887A9-6E7B-4303-8DFD-D071705D533B}"/>
              </a:ext>
            </a:extLst>
          </p:cNvPr>
          <p:cNvGraphicFramePr>
            <a:graphicFrameLocks noGrp="1"/>
          </p:cNvGraphicFramePr>
          <p:nvPr>
            <p:extLst>
              <p:ext uri="{D42A27DB-BD31-4B8C-83A1-F6EECF244321}">
                <p14:modId xmlns:p14="http://schemas.microsoft.com/office/powerpoint/2010/main" val="3025654003"/>
              </p:ext>
            </p:extLst>
          </p:nvPr>
        </p:nvGraphicFramePr>
        <p:xfrm>
          <a:off x="816909" y="4813240"/>
          <a:ext cx="1432305" cy="369332"/>
        </p:xfrm>
        <a:graphic>
          <a:graphicData uri="http://schemas.openxmlformats.org/drawingml/2006/table">
            <a:tbl>
              <a:tblPr firstRow="1" bandRow="1">
                <a:tableStyleId>{5C22544A-7EE6-4342-B048-85BDC9FD1C3A}</a:tableStyleId>
              </a:tblPr>
              <a:tblGrid>
                <a:gridCol w="930275">
                  <a:extLst>
                    <a:ext uri="{9D8B030D-6E8A-4147-A177-3AD203B41FA5}">
                      <a16:colId xmlns:a16="http://schemas.microsoft.com/office/drawing/2014/main" val="456088206"/>
                    </a:ext>
                  </a:extLst>
                </a:gridCol>
                <a:gridCol w="502030">
                  <a:extLst>
                    <a:ext uri="{9D8B030D-6E8A-4147-A177-3AD203B41FA5}">
                      <a16:colId xmlns:a16="http://schemas.microsoft.com/office/drawing/2014/main" val="771855674"/>
                    </a:ext>
                  </a:extLst>
                </a:gridCol>
              </a:tblGrid>
              <a:tr h="369332">
                <a:tc>
                  <a:txBody>
                    <a:bodyPr/>
                    <a:lstStyle/>
                    <a:p>
                      <a:r>
                        <a:rPr lang="en-US" sz="1500" b="0" dirty="0">
                          <a:solidFill>
                            <a:schemeClr val="tx1"/>
                          </a:solidFill>
                          <a:latin typeface="WhitneyCondensed Semibold" pitchFamily="50" charset="0"/>
                        </a:rPr>
                        <a:t>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WhitneyCondensed Semibold"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1819489"/>
                  </a:ext>
                </a:extLst>
              </a:tr>
            </a:tbl>
          </a:graphicData>
        </a:graphic>
      </p:graphicFrame>
      <p:graphicFrame>
        <p:nvGraphicFramePr>
          <p:cNvPr id="17" name="Table 16">
            <a:extLst>
              <a:ext uri="{FF2B5EF4-FFF2-40B4-BE49-F238E27FC236}">
                <a16:creationId xmlns:a16="http://schemas.microsoft.com/office/drawing/2014/main" id="{8BB88237-FEC2-4CF5-8BA4-7E878003AE4A}"/>
              </a:ext>
            </a:extLst>
          </p:cNvPr>
          <p:cNvGraphicFramePr>
            <a:graphicFrameLocks noGrp="1"/>
          </p:cNvGraphicFramePr>
          <p:nvPr>
            <p:extLst>
              <p:ext uri="{D42A27DB-BD31-4B8C-83A1-F6EECF244321}">
                <p14:modId xmlns:p14="http://schemas.microsoft.com/office/powerpoint/2010/main" val="171614762"/>
              </p:ext>
            </p:extLst>
          </p:nvPr>
        </p:nvGraphicFramePr>
        <p:xfrm>
          <a:off x="2384041" y="4813240"/>
          <a:ext cx="1292225" cy="369332"/>
        </p:xfrm>
        <a:graphic>
          <a:graphicData uri="http://schemas.openxmlformats.org/drawingml/2006/table">
            <a:tbl>
              <a:tblPr firstRow="1" bandRow="1">
                <a:tableStyleId>{5C22544A-7EE6-4342-B048-85BDC9FD1C3A}</a:tableStyleId>
              </a:tblPr>
              <a:tblGrid>
                <a:gridCol w="930275">
                  <a:extLst>
                    <a:ext uri="{9D8B030D-6E8A-4147-A177-3AD203B41FA5}">
                      <a16:colId xmlns:a16="http://schemas.microsoft.com/office/drawing/2014/main" val="456088206"/>
                    </a:ext>
                  </a:extLst>
                </a:gridCol>
                <a:gridCol w="361950">
                  <a:extLst>
                    <a:ext uri="{9D8B030D-6E8A-4147-A177-3AD203B41FA5}">
                      <a16:colId xmlns:a16="http://schemas.microsoft.com/office/drawing/2014/main" val="771855674"/>
                    </a:ext>
                  </a:extLst>
                </a:gridCol>
              </a:tblGrid>
              <a:tr h="369332">
                <a:tc>
                  <a:txBody>
                    <a:bodyPr/>
                    <a:lstStyle/>
                    <a:p>
                      <a:r>
                        <a:rPr lang="en-US" sz="1500" b="0" dirty="0">
                          <a:solidFill>
                            <a:schemeClr val="tx1"/>
                          </a:solidFill>
                          <a:latin typeface="WhitneyCondensed Semibold" pitchFamily="50" charset="0"/>
                        </a:rPr>
                        <a:t>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latin typeface="WhitneyCondensed Semibold"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819489"/>
                  </a:ext>
                </a:extLst>
              </a:tr>
            </a:tbl>
          </a:graphicData>
        </a:graphic>
      </p:graphicFrame>
      <p:graphicFrame>
        <p:nvGraphicFramePr>
          <p:cNvPr id="18" name="Table 17">
            <a:extLst>
              <a:ext uri="{FF2B5EF4-FFF2-40B4-BE49-F238E27FC236}">
                <a16:creationId xmlns:a16="http://schemas.microsoft.com/office/drawing/2014/main" id="{0F2AE68D-FAAE-40C3-A885-696F7B367DCA}"/>
              </a:ext>
            </a:extLst>
          </p:cNvPr>
          <p:cNvGraphicFramePr>
            <a:graphicFrameLocks noGrp="1"/>
          </p:cNvGraphicFramePr>
          <p:nvPr>
            <p:extLst>
              <p:ext uri="{D42A27DB-BD31-4B8C-83A1-F6EECF244321}">
                <p14:modId xmlns:p14="http://schemas.microsoft.com/office/powerpoint/2010/main" val="3929084635"/>
              </p:ext>
            </p:extLst>
          </p:nvPr>
        </p:nvGraphicFramePr>
        <p:xfrm>
          <a:off x="3987835" y="4813240"/>
          <a:ext cx="1292225" cy="369332"/>
        </p:xfrm>
        <a:graphic>
          <a:graphicData uri="http://schemas.openxmlformats.org/drawingml/2006/table">
            <a:tbl>
              <a:tblPr firstRow="1" bandRow="1">
                <a:tableStyleId>{5C22544A-7EE6-4342-B048-85BDC9FD1C3A}</a:tableStyleId>
              </a:tblPr>
              <a:tblGrid>
                <a:gridCol w="930275">
                  <a:extLst>
                    <a:ext uri="{9D8B030D-6E8A-4147-A177-3AD203B41FA5}">
                      <a16:colId xmlns:a16="http://schemas.microsoft.com/office/drawing/2014/main" val="456088206"/>
                    </a:ext>
                  </a:extLst>
                </a:gridCol>
                <a:gridCol w="361950">
                  <a:extLst>
                    <a:ext uri="{9D8B030D-6E8A-4147-A177-3AD203B41FA5}">
                      <a16:colId xmlns:a16="http://schemas.microsoft.com/office/drawing/2014/main" val="771855674"/>
                    </a:ext>
                  </a:extLst>
                </a:gridCol>
              </a:tblGrid>
              <a:tr h="369332">
                <a:tc>
                  <a:txBody>
                    <a:bodyPr/>
                    <a:lstStyle/>
                    <a:p>
                      <a:r>
                        <a:rPr lang="en-US" sz="1500" b="0" dirty="0">
                          <a:solidFill>
                            <a:schemeClr val="tx1"/>
                          </a:solidFill>
                          <a:latin typeface="WhitneyCondensed Semibold" pitchFamily="50" charset="0"/>
                        </a:rPr>
                        <a:t>Decrease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500" b="0" dirty="0">
                        <a:solidFill>
                          <a:schemeClr val="tx1"/>
                        </a:solidFill>
                        <a:latin typeface="WhitneyCondensed Semibold"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extLst>
                  <a:ext uri="{0D108BD9-81ED-4DB2-BD59-A6C34878D82A}">
                    <a16:rowId xmlns:a16="http://schemas.microsoft.com/office/drawing/2014/main" val="191819489"/>
                  </a:ext>
                </a:extLst>
              </a:tr>
            </a:tbl>
          </a:graphicData>
        </a:graphic>
      </p:graphicFrame>
      <p:graphicFrame>
        <p:nvGraphicFramePr>
          <p:cNvPr id="19" name="Table 18">
            <a:extLst>
              <a:ext uri="{FF2B5EF4-FFF2-40B4-BE49-F238E27FC236}">
                <a16:creationId xmlns:a16="http://schemas.microsoft.com/office/drawing/2014/main" id="{866EB39E-C363-4D6A-8DAE-EA9B2FF2B678}"/>
              </a:ext>
            </a:extLst>
          </p:cNvPr>
          <p:cNvGraphicFramePr>
            <a:graphicFrameLocks noGrp="1"/>
          </p:cNvGraphicFramePr>
          <p:nvPr>
            <p:extLst>
              <p:ext uri="{D42A27DB-BD31-4B8C-83A1-F6EECF244321}">
                <p14:modId xmlns:p14="http://schemas.microsoft.com/office/powerpoint/2010/main" val="1306472064"/>
              </p:ext>
            </p:extLst>
          </p:nvPr>
        </p:nvGraphicFramePr>
        <p:xfrm>
          <a:off x="5591629" y="4813240"/>
          <a:ext cx="1415829" cy="369332"/>
        </p:xfrm>
        <a:graphic>
          <a:graphicData uri="http://schemas.openxmlformats.org/drawingml/2006/table">
            <a:tbl>
              <a:tblPr firstRow="1" bandRow="1">
                <a:tableStyleId>{5C22544A-7EE6-4342-B048-85BDC9FD1C3A}</a:tableStyleId>
              </a:tblPr>
              <a:tblGrid>
                <a:gridCol w="1053879">
                  <a:extLst>
                    <a:ext uri="{9D8B030D-6E8A-4147-A177-3AD203B41FA5}">
                      <a16:colId xmlns:a16="http://schemas.microsoft.com/office/drawing/2014/main" val="456088206"/>
                    </a:ext>
                  </a:extLst>
                </a:gridCol>
                <a:gridCol w="361950">
                  <a:extLst>
                    <a:ext uri="{9D8B030D-6E8A-4147-A177-3AD203B41FA5}">
                      <a16:colId xmlns:a16="http://schemas.microsoft.com/office/drawing/2014/main" val="771855674"/>
                    </a:ext>
                  </a:extLst>
                </a:gridCol>
              </a:tblGrid>
              <a:tr h="369332">
                <a:tc>
                  <a:txBody>
                    <a:bodyPr/>
                    <a:lstStyle/>
                    <a:p>
                      <a:r>
                        <a:rPr lang="en-US" sz="1500" b="0" dirty="0">
                          <a:solidFill>
                            <a:schemeClr val="tx1"/>
                          </a:solidFill>
                          <a:latin typeface="WhitneyCondensed Semibold" pitchFamily="50" charset="0"/>
                        </a:rPr>
                        <a:t>No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500" b="0" dirty="0">
                        <a:solidFill>
                          <a:schemeClr val="tx1"/>
                        </a:solidFill>
                        <a:latin typeface="WhitneyCondensed Semibold"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694"/>
                    </a:solidFill>
                  </a:tcPr>
                </a:tc>
                <a:extLst>
                  <a:ext uri="{0D108BD9-81ED-4DB2-BD59-A6C34878D82A}">
                    <a16:rowId xmlns:a16="http://schemas.microsoft.com/office/drawing/2014/main" val="191819489"/>
                  </a:ext>
                </a:extLst>
              </a:tr>
            </a:tbl>
          </a:graphicData>
        </a:graphic>
      </p:graphicFrame>
      <p:graphicFrame>
        <p:nvGraphicFramePr>
          <p:cNvPr id="20" name="Table 19">
            <a:extLst>
              <a:ext uri="{FF2B5EF4-FFF2-40B4-BE49-F238E27FC236}">
                <a16:creationId xmlns:a16="http://schemas.microsoft.com/office/drawing/2014/main" id="{40259608-D393-4572-A1C7-EEE3DAD04031}"/>
              </a:ext>
            </a:extLst>
          </p:cNvPr>
          <p:cNvGraphicFramePr>
            <a:graphicFrameLocks noGrp="1"/>
          </p:cNvGraphicFramePr>
          <p:nvPr>
            <p:extLst>
              <p:ext uri="{D42A27DB-BD31-4B8C-83A1-F6EECF244321}">
                <p14:modId xmlns:p14="http://schemas.microsoft.com/office/powerpoint/2010/main" val="2076813348"/>
              </p:ext>
            </p:extLst>
          </p:nvPr>
        </p:nvGraphicFramePr>
        <p:xfrm>
          <a:off x="7319027" y="4813240"/>
          <a:ext cx="1292225" cy="369332"/>
        </p:xfrm>
        <a:graphic>
          <a:graphicData uri="http://schemas.openxmlformats.org/drawingml/2006/table">
            <a:tbl>
              <a:tblPr firstRow="1" bandRow="1">
                <a:tableStyleId>{5C22544A-7EE6-4342-B048-85BDC9FD1C3A}</a:tableStyleId>
              </a:tblPr>
              <a:tblGrid>
                <a:gridCol w="930275">
                  <a:extLst>
                    <a:ext uri="{9D8B030D-6E8A-4147-A177-3AD203B41FA5}">
                      <a16:colId xmlns:a16="http://schemas.microsoft.com/office/drawing/2014/main" val="456088206"/>
                    </a:ext>
                  </a:extLst>
                </a:gridCol>
                <a:gridCol w="361950">
                  <a:extLst>
                    <a:ext uri="{9D8B030D-6E8A-4147-A177-3AD203B41FA5}">
                      <a16:colId xmlns:a16="http://schemas.microsoft.com/office/drawing/2014/main" val="771855674"/>
                    </a:ext>
                  </a:extLst>
                </a:gridCol>
              </a:tblGrid>
              <a:tr h="369332">
                <a:tc>
                  <a:txBody>
                    <a:bodyPr/>
                    <a:lstStyle/>
                    <a:p>
                      <a:r>
                        <a:rPr lang="en-US" sz="1600" b="0" dirty="0">
                          <a:solidFill>
                            <a:schemeClr val="tx1"/>
                          </a:solidFill>
                          <a:latin typeface="WhitneyCondensed Semibold" pitchFamily="50" charset="0"/>
                        </a:rPr>
                        <a:t>Likely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b="0" dirty="0">
                        <a:solidFill>
                          <a:schemeClr val="tx1"/>
                        </a:solidFill>
                        <a:latin typeface="WhitneyCondensed Semibold"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91819489"/>
                  </a:ext>
                </a:extLst>
              </a:tr>
            </a:tbl>
          </a:graphicData>
        </a:graphic>
      </p:graphicFrame>
      <p:sp>
        <p:nvSpPr>
          <p:cNvPr id="21" name="Rectangle 20">
            <a:extLst>
              <a:ext uri="{FF2B5EF4-FFF2-40B4-BE49-F238E27FC236}">
                <a16:creationId xmlns:a16="http://schemas.microsoft.com/office/drawing/2014/main" id="{7D1945A0-836E-4710-9CB5-466FA65AB667}"/>
              </a:ext>
            </a:extLst>
          </p:cNvPr>
          <p:cNvSpPr/>
          <p:nvPr/>
        </p:nvSpPr>
        <p:spPr>
          <a:xfrm>
            <a:off x="816909" y="4443908"/>
            <a:ext cx="752963" cy="369332"/>
          </a:xfrm>
          <a:prstGeom prst="rect">
            <a:avLst/>
          </a:prstGeom>
        </p:spPr>
        <p:txBody>
          <a:bodyPr wrap="none">
            <a:spAutoFit/>
          </a:bodyPr>
          <a:lstStyle/>
          <a:p>
            <a:r>
              <a:rPr lang="en-US" dirty="0">
                <a:latin typeface="WhitneyCondensed Semibold" pitchFamily="2" charset="77"/>
                <a:cs typeface="Times New Roman" panose="02020603050405020304" pitchFamily="18" charset="0"/>
              </a:rPr>
              <a:t>Legend</a:t>
            </a:r>
            <a:endParaRPr lang="en-US" dirty="0"/>
          </a:p>
        </p:txBody>
      </p:sp>
      <p:sp>
        <p:nvSpPr>
          <p:cNvPr id="22" name="Rectangle 21">
            <a:extLst>
              <a:ext uri="{FF2B5EF4-FFF2-40B4-BE49-F238E27FC236}">
                <a16:creationId xmlns:a16="http://schemas.microsoft.com/office/drawing/2014/main" id="{DBBFC675-1D44-48F0-8920-CC4ECAA34EE5}"/>
              </a:ext>
            </a:extLst>
          </p:cNvPr>
          <p:cNvSpPr/>
          <p:nvPr/>
        </p:nvSpPr>
        <p:spPr>
          <a:xfrm>
            <a:off x="888948" y="5686393"/>
            <a:ext cx="10429875" cy="338554"/>
          </a:xfrm>
          <a:prstGeom prst="rect">
            <a:avLst/>
          </a:prstGeom>
        </p:spPr>
        <p:txBody>
          <a:bodyPr wrap="square">
            <a:spAutoFit/>
          </a:bodyPr>
          <a:lstStyle/>
          <a:p>
            <a:pPr algn="ctr"/>
            <a:r>
              <a:rPr lang="en-US" sz="1600" dirty="0">
                <a:latin typeface="WhitneyCondensed Semibold" pitchFamily="2" charset="77"/>
                <a:cs typeface="Times New Roman" panose="02020603050405020304" pitchFamily="18" charset="0"/>
              </a:rPr>
              <a:t>*Table is a partial list of sand parameters</a:t>
            </a:r>
          </a:p>
        </p:txBody>
      </p:sp>
    </p:spTree>
    <p:extLst>
      <p:ext uri="{BB962C8B-B14F-4D97-AF65-F5344CB8AC3E}">
        <p14:creationId xmlns:p14="http://schemas.microsoft.com/office/powerpoint/2010/main" val="297763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2724807-B0EB-4A6C-BA51-F0E234318827}"/>
              </a:ext>
            </a:extLst>
          </p:cNvPr>
          <p:cNvGrpSpPr/>
          <p:nvPr/>
        </p:nvGrpSpPr>
        <p:grpSpPr>
          <a:xfrm>
            <a:off x="1775663" y="2874065"/>
            <a:ext cx="10299622" cy="3092145"/>
            <a:chOff x="1773382" y="2874065"/>
            <a:chExt cx="9421290" cy="3092145"/>
          </a:xfrm>
        </p:grpSpPr>
        <p:grpSp>
          <p:nvGrpSpPr>
            <p:cNvPr id="17" name="Group 16">
              <a:extLst>
                <a:ext uri="{FF2B5EF4-FFF2-40B4-BE49-F238E27FC236}">
                  <a16:creationId xmlns:a16="http://schemas.microsoft.com/office/drawing/2014/main" id="{4E5CE780-E226-48F5-9A8F-CAAD9562EAF9}"/>
                </a:ext>
              </a:extLst>
            </p:cNvPr>
            <p:cNvGrpSpPr/>
            <p:nvPr/>
          </p:nvGrpSpPr>
          <p:grpSpPr>
            <a:xfrm>
              <a:off x="1773382" y="3315563"/>
              <a:ext cx="8210053" cy="2391846"/>
              <a:chOff x="1715566" y="1938996"/>
              <a:chExt cx="8210053" cy="2667644"/>
            </a:xfrm>
          </p:grpSpPr>
          <p:sp>
            <p:nvSpPr>
              <p:cNvPr id="18" name="Heart 1">
                <a:extLst>
                  <a:ext uri="{FF2B5EF4-FFF2-40B4-BE49-F238E27FC236}">
                    <a16:creationId xmlns:a16="http://schemas.microsoft.com/office/drawing/2014/main" id="{5E115D10-67BD-4A6B-9D02-5AE941909C8B}"/>
                  </a:ext>
                </a:extLst>
              </p:cNvPr>
              <p:cNvSpPr/>
              <p:nvPr/>
            </p:nvSpPr>
            <p:spPr>
              <a:xfrm rot="16200000" flipH="1">
                <a:off x="4860808" y="-814983"/>
                <a:ext cx="1919569" cy="8210053"/>
              </a:xfrm>
              <a:custGeom>
                <a:avLst/>
                <a:gdLst/>
                <a:ahLst/>
                <a:cxnLst/>
                <a:rect l="l" t="t" r="r" b="b"/>
                <a:pathLst>
                  <a:path w="1752600" h="8211715">
                    <a:moveTo>
                      <a:pt x="483476" y="7788640"/>
                    </a:moveTo>
                    <a:cubicBezTo>
                      <a:pt x="483476" y="7721886"/>
                      <a:pt x="537591" y="7667771"/>
                      <a:pt x="604345" y="7667771"/>
                    </a:cubicBezTo>
                    <a:cubicBezTo>
                      <a:pt x="671099" y="7667771"/>
                      <a:pt x="725214" y="7721886"/>
                      <a:pt x="725214" y="7788640"/>
                    </a:cubicBezTo>
                    <a:cubicBezTo>
                      <a:pt x="725214" y="7855393"/>
                      <a:pt x="671099" y="7909509"/>
                      <a:pt x="604345" y="7909509"/>
                    </a:cubicBezTo>
                    <a:cubicBezTo>
                      <a:pt x="537591" y="7909509"/>
                      <a:pt x="483476" y="7855393"/>
                      <a:pt x="483476" y="7788640"/>
                    </a:cubicBezTo>
                    <a:close/>
                    <a:moveTo>
                      <a:pt x="0" y="6459081"/>
                    </a:moveTo>
                    <a:lnTo>
                      <a:pt x="37511" y="7360389"/>
                    </a:lnTo>
                    <a:cubicBezTo>
                      <a:pt x="37511" y="7844355"/>
                      <a:pt x="590452" y="8215849"/>
                      <a:pt x="876300" y="8211681"/>
                    </a:cubicBezTo>
                    <a:cubicBezTo>
                      <a:pt x="1162148" y="8207513"/>
                      <a:pt x="1752600" y="7819348"/>
                      <a:pt x="1752600" y="7335381"/>
                    </a:cubicBezTo>
                    <a:lnTo>
                      <a:pt x="1752600" y="6459081"/>
                    </a:lnTo>
                    <a:cubicBezTo>
                      <a:pt x="1499006" y="6595171"/>
                      <a:pt x="1240269" y="6672116"/>
                      <a:pt x="976208" y="6683079"/>
                    </a:cubicBezTo>
                    <a:lnTo>
                      <a:pt x="915685" y="1399476"/>
                    </a:lnTo>
                    <a:cubicBezTo>
                      <a:pt x="2332817" y="328723"/>
                      <a:pt x="1175166" y="-492794"/>
                      <a:pt x="876300" y="344031"/>
                    </a:cubicBezTo>
                    <a:cubicBezTo>
                      <a:pt x="687785" y="-183813"/>
                      <a:pt x="157584" y="-51852"/>
                      <a:pt x="147274" y="386447"/>
                    </a:cubicBezTo>
                    <a:cubicBezTo>
                      <a:pt x="141231" y="643389"/>
                      <a:pt x="313853" y="1005606"/>
                      <a:pt x="839203" y="1401242"/>
                    </a:cubicBezTo>
                    <a:lnTo>
                      <a:pt x="764259" y="6680961"/>
                    </a:lnTo>
                    <a:cubicBezTo>
                      <a:pt x="513865" y="6666226"/>
                      <a:pt x="259196" y="6592078"/>
                      <a:pt x="0" y="6459081"/>
                    </a:cubicBezTo>
                    <a:close/>
                  </a:path>
                </a:pathLst>
              </a:custGeom>
              <a:solidFill>
                <a:schemeClr val="bg1">
                  <a:lumMod val="50000"/>
                </a:schemeClr>
              </a:solidFill>
              <a:ln>
                <a:solidFill>
                  <a:srgbClr val="FEB80A">
                    <a:shade val="95000"/>
                    <a:satMod val="105000"/>
                  </a:srgbClr>
                </a:solidFill>
              </a:ln>
              <a:effectLst>
                <a:outerShdw blurRad="152400" dist="317500" dir="5400000" sx="90000" sy="-19000" rotWithShape="0">
                  <a:prstClr val="black">
                    <a:alpha val="15000"/>
                  </a:prst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PH"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WhitneyCondensed Semibold" pitchFamily="50" charset="0"/>
                </a:endParaRPr>
              </a:p>
            </p:txBody>
          </p:sp>
          <p:cxnSp>
            <p:nvCxnSpPr>
              <p:cNvPr id="19" name="Straight Connector 18">
                <a:extLst>
                  <a:ext uri="{FF2B5EF4-FFF2-40B4-BE49-F238E27FC236}">
                    <a16:creationId xmlns:a16="http://schemas.microsoft.com/office/drawing/2014/main" id="{7F236E01-A0E0-4651-9E92-03ABA28A1211}"/>
                  </a:ext>
                </a:extLst>
              </p:cNvPr>
              <p:cNvCxnSpPr/>
              <p:nvPr/>
            </p:nvCxnSpPr>
            <p:spPr>
              <a:xfrm>
                <a:off x="4420466" y="2094961"/>
                <a:ext cx="439452" cy="0"/>
              </a:xfrm>
              <a:prstGeom prst="line">
                <a:avLst/>
              </a:prstGeom>
              <a:ln w="19050">
                <a:solidFill>
                  <a:srgbClr val="6B4C9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BE74B85-84F5-494A-B39E-AAE306D89FFD}"/>
                  </a:ext>
                </a:extLst>
              </p:cNvPr>
              <p:cNvSpPr txBox="1"/>
              <p:nvPr/>
            </p:nvSpPr>
            <p:spPr>
              <a:xfrm>
                <a:off x="3210457" y="1938996"/>
                <a:ext cx="1206679" cy="3432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defRPr b="1">
                    <a:solidFill>
                      <a:schemeClr val="tx1">
                        <a:lumMod val="75000"/>
                        <a:lumOff val="25000"/>
                      </a:schemeClr>
                    </a:solidFill>
                  </a:defRPr>
                </a:lvl1pPr>
              </a:lstStyle>
              <a:p>
                <a:r>
                  <a:rPr lang="en-US" sz="1400" dirty="0">
                    <a:solidFill>
                      <a:schemeClr val="bg1"/>
                    </a:solidFill>
                    <a:latin typeface="WhitneyCondensed Semibold" pitchFamily="50" charset="0"/>
                  </a:rPr>
                  <a:t>Active Clay</a:t>
                </a:r>
                <a:endParaRPr lang="en-US" sz="1400" dirty="0">
                  <a:solidFill>
                    <a:schemeClr val="bg1"/>
                  </a:solidFill>
                </a:endParaRPr>
              </a:p>
            </p:txBody>
          </p:sp>
          <p:sp>
            <p:nvSpPr>
              <p:cNvPr id="21" name="TextBox 20">
                <a:extLst>
                  <a:ext uri="{FF2B5EF4-FFF2-40B4-BE49-F238E27FC236}">
                    <a16:creationId xmlns:a16="http://schemas.microsoft.com/office/drawing/2014/main" id="{4ACE7160-4199-40E1-8C3C-3554A8FC38F2}"/>
                  </a:ext>
                </a:extLst>
              </p:cNvPr>
              <p:cNvSpPr txBox="1"/>
              <p:nvPr/>
            </p:nvSpPr>
            <p:spPr>
              <a:xfrm>
                <a:off x="3325379" y="4261969"/>
                <a:ext cx="1046745" cy="3432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pl-PL"/>
                </a:defPPr>
                <a:lvl1pPr>
                  <a:defRPr sz="1400" b="1">
                    <a:solidFill>
                      <a:schemeClr val="bg1"/>
                    </a:solidFill>
                    <a:latin typeface="WhitneyCondensed Semibold"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pH value</a:t>
                </a:r>
                <a:endParaRPr lang="en-IN" dirty="0"/>
              </a:p>
            </p:txBody>
          </p:sp>
          <p:cxnSp>
            <p:nvCxnSpPr>
              <p:cNvPr id="22" name="Straight Connector 21">
                <a:extLst>
                  <a:ext uri="{FF2B5EF4-FFF2-40B4-BE49-F238E27FC236}">
                    <a16:creationId xmlns:a16="http://schemas.microsoft.com/office/drawing/2014/main" id="{7CE03409-242C-481D-94A9-A23918E494FF}"/>
                  </a:ext>
                </a:extLst>
              </p:cNvPr>
              <p:cNvCxnSpPr/>
              <p:nvPr/>
            </p:nvCxnSpPr>
            <p:spPr>
              <a:xfrm>
                <a:off x="4597613" y="2542142"/>
                <a:ext cx="431323" cy="0"/>
              </a:xfrm>
              <a:prstGeom prst="line">
                <a:avLst/>
              </a:prstGeom>
              <a:ln w="19050">
                <a:solidFill>
                  <a:srgbClr val="6B4C9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538FDC3-54E0-4B1D-B555-C5CB321D5AA2}"/>
                  </a:ext>
                </a:extLst>
              </p:cNvPr>
              <p:cNvSpPr txBox="1"/>
              <p:nvPr/>
            </p:nvSpPr>
            <p:spPr>
              <a:xfrm>
                <a:off x="3813797" y="2372865"/>
                <a:ext cx="789993" cy="3432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pl-PL"/>
                </a:defPPr>
                <a:lvl1pPr>
                  <a:defRPr sz="1400" b="1">
                    <a:solidFill>
                      <a:schemeClr val="bg1"/>
                    </a:solidFill>
                    <a:latin typeface="WhitneyCondensed Semibold"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WTS </a:t>
                </a:r>
              </a:p>
            </p:txBody>
          </p:sp>
          <p:cxnSp>
            <p:nvCxnSpPr>
              <p:cNvPr id="24" name="Straight Connector 23">
                <a:extLst>
                  <a:ext uri="{FF2B5EF4-FFF2-40B4-BE49-F238E27FC236}">
                    <a16:creationId xmlns:a16="http://schemas.microsoft.com/office/drawing/2014/main" id="{0D415935-DBF4-4500-BF7A-C95A9F372A45}"/>
                  </a:ext>
                </a:extLst>
              </p:cNvPr>
              <p:cNvCxnSpPr/>
              <p:nvPr/>
            </p:nvCxnSpPr>
            <p:spPr>
              <a:xfrm>
                <a:off x="4905486" y="2957528"/>
                <a:ext cx="347936" cy="0"/>
              </a:xfrm>
              <a:prstGeom prst="line">
                <a:avLst/>
              </a:prstGeom>
              <a:ln w="19050">
                <a:solidFill>
                  <a:srgbClr val="6B4C9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C9582B-5207-4B28-9B8E-58D4FC735E72}"/>
                  </a:ext>
                </a:extLst>
              </p:cNvPr>
              <p:cNvSpPr txBox="1"/>
              <p:nvPr/>
            </p:nvSpPr>
            <p:spPr>
              <a:xfrm>
                <a:off x="4174293" y="2793325"/>
                <a:ext cx="731193"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pl-PL"/>
                </a:defPPr>
                <a:lvl1pPr>
                  <a:defRPr sz="1400" b="1">
                    <a:solidFill>
                      <a:schemeClr val="bg1"/>
                    </a:solidFill>
                    <a:latin typeface="WhitneyCondensed Semibold"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GSS</a:t>
                </a:r>
              </a:p>
            </p:txBody>
          </p:sp>
          <p:cxnSp>
            <p:nvCxnSpPr>
              <p:cNvPr id="26" name="Straight Connector 25">
                <a:extLst>
                  <a:ext uri="{FF2B5EF4-FFF2-40B4-BE49-F238E27FC236}">
                    <a16:creationId xmlns:a16="http://schemas.microsoft.com/office/drawing/2014/main" id="{C0CC8835-FFB4-4FA5-8B15-4EAE41D4D3AE}"/>
                  </a:ext>
                </a:extLst>
              </p:cNvPr>
              <p:cNvCxnSpPr/>
              <p:nvPr/>
            </p:nvCxnSpPr>
            <p:spPr>
              <a:xfrm>
                <a:off x="4866459" y="3572060"/>
                <a:ext cx="364468" cy="0"/>
              </a:xfrm>
              <a:prstGeom prst="line">
                <a:avLst/>
              </a:prstGeom>
              <a:ln w="19050">
                <a:solidFill>
                  <a:srgbClr val="6B4C9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3DD0D1-6A7B-4356-B656-7267B26A0B3D}"/>
                  </a:ext>
                </a:extLst>
              </p:cNvPr>
              <p:cNvCxnSpPr>
                <a:cxnSpLocks/>
              </p:cNvCxnSpPr>
              <p:nvPr/>
            </p:nvCxnSpPr>
            <p:spPr>
              <a:xfrm>
                <a:off x="4584600" y="4007400"/>
                <a:ext cx="444280" cy="0"/>
              </a:xfrm>
              <a:prstGeom prst="line">
                <a:avLst/>
              </a:prstGeom>
              <a:ln w="19050">
                <a:solidFill>
                  <a:srgbClr val="6B4C9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DFB14AA-E97E-4B69-873D-501C5B265D3A}"/>
                  </a:ext>
                </a:extLst>
              </p:cNvPr>
              <p:cNvSpPr txBox="1"/>
              <p:nvPr/>
            </p:nvSpPr>
            <p:spPr>
              <a:xfrm>
                <a:off x="3742972" y="3413389"/>
                <a:ext cx="1113079" cy="3432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pl-PL"/>
                </a:defPPr>
                <a:lvl1pPr>
                  <a:defRPr sz="1400" b="1">
                    <a:solidFill>
                      <a:schemeClr val="bg1"/>
                    </a:solidFill>
                    <a:latin typeface="WhitneyCondensed Semibold"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Moisture  </a:t>
                </a:r>
                <a:endParaRPr lang="en-IN" dirty="0"/>
              </a:p>
            </p:txBody>
          </p:sp>
          <p:cxnSp>
            <p:nvCxnSpPr>
              <p:cNvPr id="29" name="Straight Connector 28">
                <a:extLst>
                  <a:ext uri="{FF2B5EF4-FFF2-40B4-BE49-F238E27FC236}">
                    <a16:creationId xmlns:a16="http://schemas.microsoft.com/office/drawing/2014/main" id="{E023EEBE-E2E1-43DA-ABBC-1B686A75783F}"/>
                  </a:ext>
                </a:extLst>
              </p:cNvPr>
              <p:cNvCxnSpPr/>
              <p:nvPr/>
            </p:nvCxnSpPr>
            <p:spPr>
              <a:xfrm>
                <a:off x="4377287" y="4417263"/>
                <a:ext cx="414626" cy="0"/>
              </a:xfrm>
              <a:prstGeom prst="line">
                <a:avLst/>
              </a:prstGeom>
              <a:ln w="19050">
                <a:solidFill>
                  <a:srgbClr val="6B4C9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3C06630-BC1F-4D7D-B6B7-3797B650656E}"/>
                  </a:ext>
                </a:extLst>
              </p:cNvPr>
              <p:cNvSpPr txBox="1"/>
              <p:nvPr/>
            </p:nvSpPr>
            <p:spPr>
              <a:xfrm>
                <a:off x="3484534" y="3837800"/>
                <a:ext cx="1113079" cy="3432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pl-PL"/>
                </a:defPPr>
                <a:lvl1pPr>
                  <a:defRPr sz="1400" b="1">
                    <a:solidFill>
                      <a:schemeClr val="bg1"/>
                    </a:solidFill>
                    <a:latin typeface="WhitneyCondensed Semibold"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Friability</a:t>
                </a:r>
                <a:endParaRPr lang="en-IN" dirty="0"/>
              </a:p>
            </p:txBody>
          </p:sp>
          <p:cxnSp>
            <p:nvCxnSpPr>
              <p:cNvPr id="31" name="Straight Connector 30">
                <a:extLst>
                  <a:ext uri="{FF2B5EF4-FFF2-40B4-BE49-F238E27FC236}">
                    <a16:creationId xmlns:a16="http://schemas.microsoft.com/office/drawing/2014/main" id="{E3119E24-97FD-4E6D-AF04-20A41D0D4D6D}"/>
                  </a:ext>
                </a:extLst>
              </p:cNvPr>
              <p:cNvCxnSpPr/>
              <p:nvPr/>
            </p:nvCxnSpPr>
            <p:spPr>
              <a:xfrm>
                <a:off x="7373962" y="2939824"/>
                <a:ext cx="304800" cy="7390"/>
              </a:xfrm>
              <a:prstGeom prst="line">
                <a:avLst/>
              </a:prstGeom>
              <a:ln w="19050">
                <a:solidFill>
                  <a:srgbClr val="FA8D2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4B19CA-DBDE-4C92-B536-CE4329C868E7}"/>
                  </a:ext>
                </a:extLst>
              </p:cNvPr>
              <p:cNvCxnSpPr/>
              <p:nvPr/>
            </p:nvCxnSpPr>
            <p:spPr>
              <a:xfrm>
                <a:off x="6905475" y="4400511"/>
                <a:ext cx="288268" cy="7390"/>
              </a:xfrm>
              <a:prstGeom prst="line">
                <a:avLst/>
              </a:prstGeom>
              <a:ln w="19050">
                <a:solidFill>
                  <a:srgbClr val="FA8D2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3C31802-3DF7-41DC-9FAF-7C9D300696D9}"/>
                  </a:ext>
                </a:extLst>
              </p:cNvPr>
              <p:cNvCxnSpPr/>
              <p:nvPr/>
            </p:nvCxnSpPr>
            <p:spPr>
              <a:xfrm>
                <a:off x="7189848" y="3997140"/>
                <a:ext cx="261664" cy="7390"/>
              </a:xfrm>
              <a:prstGeom prst="line">
                <a:avLst/>
              </a:prstGeom>
              <a:ln w="19050">
                <a:solidFill>
                  <a:srgbClr val="FA8D2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B38B77D-AF60-4352-897F-BB26814937E5}"/>
                  </a:ext>
                </a:extLst>
              </p:cNvPr>
              <p:cNvCxnSpPr/>
              <p:nvPr/>
            </p:nvCxnSpPr>
            <p:spPr>
              <a:xfrm>
                <a:off x="7394674" y="3559303"/>
                <a:ext cx="296562" cy="7390"/>
              </a:xfrm>
              <a:prstGeom prst="line">
                <a:avLst/>
              </a:prstGeom>
              <a:ln w="19050">
                <a:solidFill>
                  <a:srgbClr val="FA8D2D"/>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243DD65-BCD8-4D2D-BD2B-4779D5BE35ED}"/>
                  </a:ext>
                </a:extLst>
              </p:cNvPr>
              <p:cNvSpPr txBox="1"/>
              <p:nvPr/>
            </p:nvSpPr>
            <p:spPr>
              <a:xfrm>
                <a:off x="5827690" y="2372865"/>
                <a:ext cx="1224644" cy="3432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pl-PL"/>
                </a:defPPr>
                <a:lvl1pPr>
                  <a:defRPr sz="1400" b="1">
                    <a:solidFill>
                      <a:schemeClr val="bg1"/>
                    </a:solidFill>
                    <a:latin typeface="WhitneyCondensed Semibold"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Inert Fines</a:t>
                </a:r>
                <a:endParaRPr lang="en-IN" dirty="0"/>
              </a:p>
            </p:txBody>
          </p:sp>
          <p:sp>
            <p:nvSpPr>
              <p:cNvPr id="36" name="TextBox 35">
                <a:extLst>
                  <a:ext uri="{FF2B5EF4-FFF2-40B4-BE49-F238E27FC236}">
                    <a16:creationId xmlns:a16="http://schemas.microsoft.com/office/drawing/2014/main" id="{2B17DD55-0C88-45E1-AF3C-D61247C73EDC}"/>
                  </a:ext>
                </a:extLst>
              </p:cNvPr>
              <p:cNvSpPr txBox="1"/>
              <p:nvPr/>
            </p:nvSpPr>
            <p:spPr>
              <a:xfrm>
                <a:off x="6671122" y="2785800"/>
                <a:ext cx="715583" cy="3432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pl-PL"/>
                </a:defPPr>
                <a:lvl1pPr>
                  <a:defRPr sz="1400" b="1">
                    <a:solidFill>
                      <a:schemeClr val="bg1"/>
                    </a:solidFill>
                    <a:latin typeface="WhitneyCondensed Semibold"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GCS</a:t>
                </a:r>
                <a:endParaRPr lang="en-IN" dirty="0"/>
              </a:p>
            </p:txBody>
          </p:sp>
          <p:sp>
            <p:nvSpPr>
              <p:cNvPr id="37" name="TextBox 36">
                <a:extLst>
                  <a:ext uri="{FF2B5EF4-FFF2-40B4-BE49-F238E27FC236}">
                    <a16:creationId xmlns:a16="http://schemas.microsoft.com/office/drawing/2014/main" id="{6CB3CC0E-8AF0-4321-88A5-FB21852E89DA}"/>
                  </a:ext>
                </a:extLst>
              </p:cNvPr>
              <p:cNvSpPr txBox="1"/>
              <p:nvPr/>
            </p:nvSpPr>
            <p:spPr>
              <a:xfrm>
                <a:off x="5578923" y="4263374"/>
                <a:ext cx="1324171" cy="3432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pl-PL"/>
                </a:defPPr>
                <a:lvl1pPr>
                  <a:defRPr sz="1400" b="1">
                    <a:solidFill>
                      <a:schemeClr val="bg1"/>
                    </a:solidFill>
                    <a:latin typeface="WhitneyCondensed Semibold"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Permeability </a:t>
                </a:r>
              </a:p>
            </p:txBody>
          </p:sp>
          <p:sp>
            <p:nvSpPr>
              <p:cNvPr id="38" name="TextBox 37">
                <a:extLst>
                  <a:ext uri="{FF2B5EF4-FFF2-40B4-BE49-F238E27FC236}">
                    <a16:creationId xmlns:a16="http://schemas.microsoft.com/office/drawing/2014/main" id="{9315B23C-F5EA-4CDD-B0E8-9EECBCBD11D5}"/>
                  </a:ext>
                </a:extLst>
              </p:cNvPr>
              <p:cNvSpPr txBox="1"/>
              <p:nvPr/>
            </p:nvSpPr>
            <p:spPr>
              <a:xfrm>
                <a:off x="5637591" y="3842787"/>
                <a:ext cx="1562962" cy="3432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pl-PL"/>
                </a:defPPr>
                <a:lvl1pPr>
                  <a:defRPr sz="1400" b="1">
                    <a:solidFill>
                      <a:schemeClr val="bg1"/>
                    </a:solidFill>
                    <a:latin typeface="WhitneyCondensed Semibold"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Specimen Weight </a:t>
                </a:r>
                <a:endParaRPr lang="en-IN" dirty="0"/>
              </a:p>
            </p:txBody>
          </p:sp>
          <p:sp>
            <p:nvSpPr>
              <p:cNvPr id="39" name="TextBox 38">
                <a:extLst>
                  <a:ext uri="{FF2B5EF4-FFF2-40B4-BE49-F238E27FC236}">
                    <a16:creationId xmlns:a16="http://schemas.microsoft.com/office/drawing/2014/main" id="{4A4E465A-C990-49C7-B161-F371497F6A09}"/>
                  </a:ext>
                </a:extLst>
              </p:cNvPr>
              <p:cNvSpPr txBox="1"/>
              <p:nvPr/>
            </p:nvSpPr>
            <p:spPr>
              <a:xfrm>
                <a:off x="6022398" y="3427696"/>
                <a:ext cx="1371965" cy="3432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pl-PL"/>
                </a:defPPr>
                <a:lvl1pPr>
                  <a:defRPr sz="1400" b="1">
                    <a:solidFill>
                      <a:schemeClr val="bg1"/>
                    </a:solidFill>
                    <a:latin typeface="WhitneyCondensed Semibold"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Shatter Index </a:t>
                </a:r>
                <a:endParaRPr lang="en-IN" dirty="0"/>
              </a:p>
            </p:txBody>
          </p:sp>
          <p:cxnSp>
            <p:nvCxnSpPr>
              <p:cNvPr id="40" name="Straight Connector 39">
                <a:extLst>
                  <a:ext uri="{FF2B5EF4-FFF2-40B4-BE49-F238E27FC236}">
                    <a16:creationId xmlns:a16="http://schemas.microsoft.com/office/drawing/2014/main" id="{83F49CF3-264D-472F-9736-CB7A94F23F2D}"/>
                  </a:ext>
                </a:extLst>
              </p:cNvPr>
              <p:cNvCxnSpPr/>
              <p:nvPr/>
            </p:nvCxnSpPr>
            <p:spPr>
              <a:xfrm>
                <a:off x="7052535" y="2542142"/>
                <a:ext cx="431323" cy="0"/>
              </a:xfrm>
              <a:prstGeom prst="line">
                <a:avLst/>
              </a:prstGeom>
              <a:ln w="19050">
                <a:solidFill>
                  <a:srgbClr val="6B4C9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1227E36-31C8-4EB5-B5CC-5620E95A9204}"/>
                  </a:ext>
                </a:extLst>
              </p:cNvPr>
              <p:cNvCxnSpPr/>
              <p:nvPr/>
            </p:nvCxnSpPr>
            <p:spPr>
              <a:xfrm>
                <a:off x="6828016" y="2097037"/>
                <a:ext cx="439452" cy="0"/>
              </a:xfrm>
              <a:prstGeom prst="line">
                <a:avLst/>
              </a:prstGeom>
              <a:ln w="19050">
                <a:solidFill>
                  <a:srgbClr val="6B4C9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B1AB6C6-6F12-4657-89A5-6B0E0306D32E}"/>
                  </a:ext>
                </a:extLst>
              </p:cNvPr>
              <p:cNvSpPr txBox="1"/>
              <p:nvPr/>
            </p:nvSpPr>
            <p:spPr>
              <a:xfrm>
                <a:off x="5306229" y="1941072"/>
                <a:ext cx="1518457" cy="3432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pl-PL"/>
                </a:defPPr>
                <a:lvl1pPr>
                  <a:defRPr sz="1400" b="1">
                    <a:solidFill>
                      <a:schemeClr val="bg1"/>
                    </a:solidFill>
                    <a:latin typeface="WhitneyCondensed Semibold"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Compactability </a:t>
                </a:r>
              </a:p>
            </p:txBody>
          </p:sp>
          <p:cxnSp>
            <p:nvCxnSpPr>
              <p:cNvPr id="43" name="Straight Connector 42">
                <a:extLst>
                  <a:ext uri="{FF2B5EF4-FFF2-40B4-BE49-F238E27FC236}">
                    <a16:creationId xmlns:a16="http://schemas.microsoft.com/office/drawing/2014/main" id="{F231007F-35DB-47C6-B127-691BCA574D2E}"/>
                  </a:ext>
                </a:extLst>
              </p:cNvPr>
              <p:cNvCxnSpPr/>
              <p:nvPr/>
            </p:nvCxnSpPr>
            <p:spPr>
              <a:xfrm>
                <a:off x="4417469" y="2093842"/>
                <a:ext cx="43945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324B13-0E8F-4637-9F63-2E08978626D0}"/>
                  </a:ext>
                </a:extLst>
              </p:cNvPr>
              <p:cNvCxnSpPr/>
              <p:nvPr/>
            </p:nvCxnSpPr>
            <p:spPr>
              <a:xfrm>
                <a:off x="4594616" y="2541023"/>
                <a:ext cx="43132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697ECDB-B348-45DA-B214-E09372798C26}"/>
                  </a:ext>
                </a:extLst>
              </p:cNvPr>
              <p:cNvCxnSpPr/>
              <p:nvPr/>
            </p:nvCxnSpPr>
            <p:spPr>
              <a:xfrm>
                <a:off x="4902489" y="2956410"/>
                <a:ext cx="34793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281A2EB-88CA-4A41-B28A-DF89F7B48A1F}"/>
                  </a:ext>
                </a:extLst>
              </p:cNvPr>
              <p:cNvCxnSpPr/>
              <p:nvPr/>
            </p:nvCxnSpPr>
            <p:spPr>
              <a:xfrm>
                <a:off x="4863462" y="3570941"/>
                <a:ext cx="36446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D3F44D6-C2C4-4235-B60F-5CDCD2E78D41}"/>
                  </a:ext>
                </a:extLst>
              </p:cNvPr>
              <p:cNvCxnSpPr>
                <a:cxnSpLocks/>
              </p:cNvCxnSpPr>
              <p:nvPr/>
            </p:nvCxnSpPr>
            <p:spPr>
              <a:xfrm>
                <a:off x="4581603" y="4006281"/>
                <a:ext cx="44428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42942CD-86C6-4521-A5CB-71A6BB934142}"/>
                  </a:ext>
                </a:extLst>
              </p:cNvPr>
              <p:cNvCxnSpPr/>
              <p:nvPr/>
            </p:nvCxnSpPr>
            <p:spPr>
              <a:xfrm>
                <a:off x="4374290" y="4416144"/>
                <a:ext cx="41462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EC452B-3770-43B4-BD23-B00DA14812B4}"/>
                  </a:ext>
                </a:extLst>
              </p:cNvPr>
              <p:cNvCxnSpPr/>
              <p:nvPr/>
            </p:nvCxnSpPr>
            <p:spPr>
              <a:xfrm>
                <a:off x="7370965" y="2938705"/>
                <a:ext cx="304800" cy="739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E6CBD5-7849-4CFA-97F4-2E90A156B133}"/>
                  </a:ext>
                </a:extLst>
              </p:cNvPr>
              <p:cNvCxnSpPr/>
              <p:nvPr/>
            </p:nvCxnSpPr>
            <p:spPr>
              <a:xfrm>
                <a:off x="6902478" y="4399392"/>
                <a:ext cx="288268" cy="739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8577566-C16E-4124-B7BC-62725267B16D}"/>
                  </a:ext>
                </a:extLst>
              </p:cNvPr>
              <p:cNvCxnSpPr/>
              <p:nvPr/>
            </p:nvCxnSpPr>
            <p:spPr>
              <a:xfrm>
                <a:off x="7186851" y="3996021"/>
                <a:ext cx="261664" cy="739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9620A56-5DBA-43C2-9476-66C03CFCFCF4}"/>
                  </a:ext>
                </a:extLst>
              </p:cNvPr>
              <p:cNvCxnSpPr/>
              <p:nvPr/>
            </p:nvCxnSpPr>
            <p:spPr>
              <a:xfrm>
                <a:off x="7391677" y="3558184"/>
                <a:ext cx="296562" cy="739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F3DECB5-387D-42A0-BEC2-83EAF0AF9AA6}"/>
                  </a:ext>
                </a:extLst>
              </p:cNvPr>
              <p:cNvCxnSpPr/>
              <p:nvPr/>
            </p:nvCxnSpPr>
            <p:spPr>
              <a:xfrm>
                <a:off x="7049538" y="2541023"/>
                <a:ext cx="43132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2C6B83D-C814-4E18-81F7-AA6AA831B558}"/>
                  </a:ext>
                </a:extLst>
              </p:cNvPr>
              <p:cNvCxnSpPr/>
              <p:nvPr/>
            </p:nvCxnSpPr>
            <p:spPr>
              <a:xfrm>
                <a:off x="6825019" y="2095919"/>
                <a:ext cx="43945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5" name="Arrow: Down 54">
              <a:extLst>
                <a:ext uri="{FF2B5EF4-FFF2-40B4-BE49-F238E27FC236}">
                  <a16:creationId xmlns:a16="http://schemas.microsoft.com/office/drawing/2014/main" id="{DBD62340-47BE-439A-B300-CBE815A4954C}"/>
                </a:ext>
              </a:extLst>
            </p:cNvPr>
            <p:cNvSpPr/>
            <p:nvPr/>
          </p:nvSpPr>
          <p:spPr>
            <a:xfrm rot="19618651">
              <a:off x="4959582" y="3037191"/>
              <a:ext cx="258713" cy="1534164"/>
            </a:xfrm>
            <a:prstGeom prst="downArrow">
              <a:avLst/>
            </a:prstGeom>
            <a:solidFill>
              <a:srgbClr val="F96A1B"/>
            </a:solidFill>
            <a:ln>
              <a:solidFill>
                <a:srgbClr val="BB5A2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Arrow: Down 55">
              <a:extLst>
                <a:ext uri="{FF2B5EF4-FFF2-40B4-BE49-F238E27FC236}">
                  <a16:creationId xmlns:a16="http://schemas.microsoft.com/office/drawing/2014/main" id="{743B9410-33DC-4D6D-BD18-3BF102DAAADD}"/>
                </a:ext>
              </a:extLst>
            </p:cNvPr>
            <p:cNvSpPr/>
            <p:nvPr/>
          </p:nvSpPr>
          <p:spPr>
            <a:xfrm rot="1981349" flipV="1">
              <a:off x="4956648" y="4431044"/>
              <a:ext cx="258713" cy="1534164"/>
            </a:xfrm>
            <a:prstGeom prst="downArrow">
              <a:avLst/>
            </a:prstGeom>
            <a:solidFill>
              <a:srgbClr val="F96A1B"/>
            </a:solidFill>
            <a:ln>
              <a:solidFill>
                <a:srgbClr val="BB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Down 56">
              <a:extLst>
                <a:ext uri="{FF2B5EF4-FFF2-40B4-BE49-F238E27FC236}">
                  <a16:creationId xmlns:a16="http://schemas.microsoft.com/office/drawing/2014/main" id="{965576BA-0DD6-4BA8-A954-96E8789EE941}"/>
                </a:ext>
              </a:extLst>
            </p:cNvPr>
            <p:cNvSpPr/>
            <p:nvPr/>
          </p:nvSpPr>
          <p:spPr>
            <a:xfrm rot="19618651">
              <a:off x="7387604" y="3038193"/>
              <a:ext cx="258713" cy="1534164"/>
            </a:xfrm>
            <a:prstGeom prst="downArrow">
              <a:avLst/>
            </a:prstGeom>
            <a:solidFill>
              <a:srgbClr val="F96A1B"/>
            </a:solidFill>
            <a:ln>
              <a:solidFill>
                <a:srgbClr val="BB5A2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Arrow: Down 57">
              <a:extLst>
                <a:ext uri="{FF2B5EF4-FFF2-40B4-BE49-F238E27FC236}">
                  <a16:creationId xmlns:a16="http://schemas.microsoft.com/office/drawing/2014/main" id="{6AA2AE90-6470-4A1E-8BEC-B968564810F1}"/>
                </a:ext>
              </a:extLst>
            </p:cNvPr>
            <p:cNvSpPr/>
            <p:nvPr/>
          </p:nvSpPr>
          <p:spPr>
            <a:xfrm rot="1981349" flipV="1">
              <a:off x="7384670" y="4432046"/>
              <a:ext cx="258713" cy="1534164"/>
            </a:xfrm>
            <a:prstGeom prst="downArrow">
              <a:avLst/>
            </a:prstGeom>
            <a:solidFill>
              <a:srgbClr val="F96A1B"/>
            </a:solidFill>
            <a:ln>
              <a:solidFill>
                <a:srgbClr val="BB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Down 58">
              <a:extLst>
                <a:ext uri="{FF2B5EF4-FFF2-40B4-BE49-F238E27FC236}">
                  <a16:creationId xmlns:a16="http://schemas.microsoft.com/office/drawing/2014/main" id="{CC7A7252-07D4-4609-A825-E0C8A266C8BE}"/>
                </a:ext>
              </a:extLst>
            </p:cNvPr>
            <p:cNvSpPr/>
            <p:nvPr/>
          </p:nvSpPr>
          <p:spPr>
            <a:xfrm>
              <a:off x="4132052" y="3382445"/>
              <a:ext cx="219781" cy="195461"/>
            </a:xfrm>
            <a:prstGeom prst="downArrow">
              <a:avLst/>
            </a:prstGeom>
            <a:solidFill>
              <a:schemeClr val="bg1"/>
            </a:solidFill>
            <a:ln>
              <a:solidFill>
                <a:schemeClr val="bg1"/>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Arrow: Down 59">
              <a:extLst>
                <a:ext uri="{FF2B5EF4-FFF2-40B4-BE49-F238E27FC236}">
                  <a16:creationId xmlns:a16="http://schemas.microsoft.com/office/drawing/2014/main" id="{D039DC8C-5E27-46DC-83C7-9E5538BE6197}"/>
                </a:ext>
              </a:extLst>
            </p:cNvPr>
            <p:cNvSpPr/>
            <p:nvPr/>
          </p:nvSpPr>
          <p:spPr>
            <a:xfrm rot="10800000">
              <a:off x="6591676" y="5431486"/>
              <a:ext cx="219781" cy="195461"/>
            </a:xfrm>
            <a:prstGeom prst="downArrow">
              <a:avLst/>
            </a:prstGeom>
            <a:solidFill>
              <a:schemeClr val="bg1"/>
            </a:solidFill>
            <a:ln>
              <a:solidFill>
                <a:schemeClr val="bg1"/>
              </a:solidFill>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Arrow: Down 60">
              <a:extLst>
                <a:ext uri="{FF2B5EF4-FFF2-40B4-BE49-F238E27FC236}">
                  <a16:creationId xmlns:a16="http://schemas.microsoft.com/office/drawing/2014/main" id="{B7C3F3D1-6654-46EA-83EA-0E3276721BA4}"/>
                </a:ext>
              </a:extLst>
            </p:cNvPr>
            <p:cNvSpPr/>
            <p:nvPr/>
          </p:nvSpPr>
          <p:spPr>
            <a:xfrm>
              <a:off x="6990910" y="5070246"/>
              <a:ext cx="219781" cy="195461"/>
            </a:xfrm>
            <a:prstGeom prst="downArrow">
              <a:avLst/>
            </a:prstGeom>
            <a:solidFill>
              <a:schemeClr val="bg1"/>
            </a:solidFill>
            <a:ln>
              <a:solidFill>
                <a:schemeClr val="bg1"/>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Arrow: Down 61">
              <a:extLst>
                <a:ext uri="{FF2B5EF4-FFF2-40B4-BE49-F238E27FC236}">
                  <a16:creationId xmlns:a16="http://schemas.microsoft.com/office/drawing/2014/main" id="{D7A9F54D-B36E-42CF-8D32-9AAC2C6281ED}"/>
                </a:ext>
              </a:extLst>
            </p:cNvPr>
            <p:cNvSpPr/>
            <p:nvPr/>
          </p:nvSpPr>
          <p:spPr>
            <a:xfrm>
              <a:off x="7086729" y="4702847"/>
              <a:ext cx="219781" cy="195461"/>
            </a:xfrm>
            <a:prstGeom prst="downArrow">
              <a:avLst/>
            </a:prstGeom>
            <a:solidFill>
              <a:schemeClr val="bg1"/>
            </a:solidFill>
            <a:ln>
              <a:solidFill>
                <a:schemeClr val="bg1"/>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Arrow: Down 62">
              <a:extLst>
                <a:ext uri="{FF2B5EF4-FFF2-40B4-BE49-F238E27FC236}">
                  <a16:creationId xmlns:a16="http://schemas.microsoft.com/office/drawing/2014/main" id="{3F68D380-99F3-4920-BF14-1941B33A2665}"/>
                </a:ext>
              </a:extLst>
            </p:cNvPr>
            <p:cNvSpPr/>
            <p:nvPr/>
          </p:nvSpPr>
          <p:spPr>
            <a:xfrm>
              <a:off x="7148478" y="4131062"/>
              <a:ext cx="219781" cy="195461"/>
            </a:xfrm>
            <a:prstGeom prst="downArrow">
              <a:avLst/>
            </a:prstGeom>
            <a:solidFill>
              <a:schemeClr val="bg1"/>
            </a:solidFill>
            <a:ln>
              <a:solidFill>
                <a:schemeClr val="bg1"/>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Arrow: Down 66">
              <a:extLst>
                <a:ext uri="{FF2B5EF4-FFF2-40B4-BE49-F238E27FC236}">
                  <a16:creationId xmlns:a16="http://schemas.microsoft.com/office/drawing/2014/main" id="{FD7B2B5C-1EC2-4E79-921D-DD0AA13EBF39}"/>
                </a:ext>
              </a:extLst>
            </p:cNvPr>
            <p:cNvSpPr/>
            <p:nvPr/>
          </p:nvSpPr>
          <p:spPr>
            <a:xfrm>
              <a:off x="6562534" y="3371720"/>
              <a:ext cx="219781" cy="195461"/>
            </a:xfrm>
            <a:prstGeom prst="downArrow">
              <a:avLst/>
            </a:prstGeom>
            <a:solidFill>
              <a:schemeClr val="bg1"/>
            </a:solidFill>
            <a:ln>
              <a:solidFill>
                <a:schemeClr val="bg1"/>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8" name="Arrow: Down 67">
              <a:extLst>
                <a:ext uri="{FF2B5EF4-FFF2-40B4-BE49-F238E27FC236}">
                  <a16:creationId xmlns:a16="http://schemas.microsoft.com/office/drawing/2014/main" id="{7FEEFBA6-9FB4-4919-AAED-8995FBBBECA2}"/>
                </a:ext>
              </a:extLst>
            </p:cNvPr>
            <p:cNvSpPr/>
            <p:nvPr/>
          </p:nvSpPr>
          <p:spPr>
            <a:xfrm>
              <a:off x="4089124" y="5449886"/>
              <a:ext cx="219781" cy="195461"/>
            </a:xfrm>
            <a:prstGeom prst="downArrow">
              <a:avLst/>
            </a:prstGeom>
            <a:solidFill>
              <a:schemeClr val="bg1"/>
            </a:solidFill>
            <a:ln>
              <a:solidFill>
                <a:schemeClr val="bg1"/>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Arrow: Down 68">
              <a:extLst>
                <a:ext uri="{FF2B5EF4-FFF2-40B4-BE49-F238E27FC236}">
                  <a16:creationId xmlns:a16="http://schemas.microsoft.com/office/drawing/2014/main" id="{8D45F017-BAFA-4F0A-9EDA-725C24AFCF2F}"/>
                </a:ext>
              </a:extLst>
            </p:cNvPr>
            <p:cNvSpPr/>
            <p:nvPr/>
          </p:nvSpPr>
          <p:spPr>
            <a:xfrm>
              <a:off x="4631021" y="4129477"/>
              <a:ext cx="219781" cy="195461"/>
            </a:xfrm>
            <a:prstGeom prst="downArrow">
              <a:avLst/>
            </a:prstGeom>
            <a:solidFill>
              <a:schemeClr val="bg1"/>
            </a:solidFill>
            <a:ln>
              <a:solidFill>
                <a:schemeClr val="bg1"/>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Arrow: Down 69">
              <a:extLst>
                <a:ext uri="{FF2B5EF4-FFF2-40B4-BE49-F238E27FC236}">
                  <a16:creationId xmlns:a16="http://schemas.microsoft.com/office/drawing/2014/main" id="{80C77281-F2DE-4695-AE00-97305C6A2EA0}"/>
                </a:ext>
              </a:extLst>
            </p:cNvPr>
            <p:cNvSpPr/>
            <p:nvPr/>
          </p:nvSpPr>
          <p:spPr>
            <a:xfrm>
              <a:off x="4344254" y="3776399"/>
              <a:ext cx="219781" cy="195461"/>
            </a:xfrm>
            <a:prstGeom prst="downArrow">
              <a:avLst/>
            </a:prstGeom>
            <a:solidFill>
              <a:schemeClr val="bg1"/>
            </a:solidFill>
            <a:ln>
              <a:solidFill>
                <a:schemeClr val="bg1"/>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Plus Sign 73">
              <a:extLst>
                <a:ext uri="{FF2B5EF4-FFF2-40B4-BE49-F238E27FC236}">
                  <a16:creationId xmlns:a16="http://schemas.microsoft.com/office/drawing/2014/main" id="{414F3683-F3C3-424E-AAB2-1DBED396CC8A}"/>
                </a:ext>
              </a:extLst>
            </p:cNvPr>
            <p:cNvSpPr/>
            <p:nvPr/>
          </p:nvSpPr>
          <p:spPr>
            <a:xfrm>
              <a:off x="4536525" y="4643654"/>
              <a:ext cx="343156" cy="241768"/>
            </a:xfrm>
            <a:prstGeom prst="mathPl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Plus Sign 74">
              <a:extLst>
                <a:ext uri="{FF2B5EF4-FFF2-40B4-BE49-F238E27FC236}">
                  <a16:creationId xmlns:a16="http://schemas.microsoft.com/office/drawing/2014/main" id="{896C4B61-8238-409E-94C4-1CF5C1AC5879}"/>
                </a:ext>
              </a:extLst>
            </p:cNvPr>
            <p:cNvSpPr/>
            <p:nvPr/>
          </p:nvSpPr>
          <p:spPr>
            <a:xfrm>
              <a:off x="4287865" y="5034637"/>
              <a:ext cx="343156" cy="241768"/>
            </a:xfrm>
            <a:prstGeom prst="mathPl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Plus Sign 75">
              <a:extLst>
                <a:ext uri="{FF2B5EF4-FFF2-40B4-BE49-F238E27FC236}">
                  <a16:creationId xmlns:a16="http://schemas.microsoft.com/office/drawing/2014/main" id="{234C3B08-64DE-4BBD-ACE5-6AC6248213C7}"/>
                </a:ext>
              </a:extLst>
            </p:cNvPr>
            <p:cNvSpPr/>
            <p:nvPr/>
          </p:nvSpPr>
          <p:spPr>
            <a:xfrm>
              <a:off x="6727552" y="3730092"/>
              <a:ext cx="343156" cy="241768"/>
            </a:xfrm>
            <a:prstGeom prst="mathPl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3CAE96C-0F55-4784-BF1D-C4C420A7B7CD}"/>
                </a:ext>
              </a:extLst>
            </p:cNvPr>
            <p:cNvSpPr/>
            <p:nvPr/>
          </p:nvSpPr>
          <p:spPr>
            <a:xfrm>
              <a:off x="8314620" y="4275466"/>
              <a:ext cx="1342000" cy="5268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i="1" kern="0" dirty="0">
                  <a:solidFill>
                    <a:schemeClr val="bg1"/>
                  </a:solidFill>
                  <a:latin typeface="WhitneyCondensed Semibold" pitchFamily="50" charset="0"/>
                </a:rPr>
                <a:t>Control</a:t>
              </a:r>
            </a:p>
            <a:p>
              <a:pPr algn="ctr"/>
              <a:r>
                <a:rPr lang="en-US" b="1" i="1" kern="0" dirty="0">
                  <a:solidFill>
                    <a:schemeClr val="bg1"/>
                  </a:solidFill>
                  <a:latin typeface="WhitneyCondensed Semibold" pitchFamily="50" charset="0"/>
                </a:rPr>
                <a:t>Sand Parameters</a:t>
              </a:r>
              <a:endParaRPr lang="en-IN" b="1" i="1" kern="0" dirty="0">
                <a:solidFill>
                  <a:schemeClr val="bg1"/>
                </a:solidFill>
                <a:latin typeface="WhitneyCondensed Semibold" pitchFamily="50" charset="0"/>
              </a:endParaRPr>
            </a:p>
          </p:txBody>
        </p:sp>
        <p:sp>
          <p:nvSpPr>
            <p:cNvPr id="77" name="Rectangle 76">
              <a:extLst>
                <a:ext uri="{FF2B5EF4-FFF2-40B4-BE49-F238E27FC236}">
                  <a16:creationId xmlns:a16="http://schemas.microsoft.com/office/drawing/2014/main" id="{ACEF088E-DFCB-4005-B151-A4A1FD9EEE29}"/>
                </a:ext>
              </a:extLst>
            </p:cNvPr>
            <p:cNvSpPr/>
            <p:nvPr/>
          </p:nvSpPr>
          <p:spPr>
            <a:xfrm>
              <a:off x="10066260" y="2874065"/>
              <a:ext cx="1128412" cy="5268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b="1" i="1" kern="0" dirty="0">
                <a:solidFill>
                  <a:schemeClr val="bg1"/>
                </a:solidFill>
                <a:latin typeface="WhitneyCondensed Semibold" pitchFamily="50" charset="0"/>
              </a:endParaRPr>
            </a:p>
          </p:txBody>
        </p:sp>
      </p:grpSp>
      <p:sp>
        <p:nvSpPr>
          <p:cNvPr id="10" name="Rectangle 9">
            <a:hlinkClick r:id="rId2" action="ppaction://hlinksldjump"/>
            <a:extLst>
              <a:ext uri="{FF2B5EF4-FFF2-40B4-BE49-F238E27FC236}">
                <a16:creationId xmlns:a16="http://schemas.microsoft.com/office/drawing/2014/main" id="{DF3FBC1A-B89B-4A64-957D-E0545C4E575F}"/>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pl-PL" sz="2800" b="1" dirty="0">
                <a:latin typeface="WhitneyCondensed Semibold" pitchFamily="2" charset="77"/>
              </a:rPr>
              <a:t>Impact of Additives &amp; </a:t>
            </a:r>
            <a:r>
              <a:rPr lang="pl-PL" sz="2800" b="1" dirty="0" err="1">
                <a:latin typeface="WhitneyCondensed Semibold" pitchFamily="2" charset="77"/>
              </a:rPr>
              <a:t>Interrelationship</a:t>
            </a:r>
            <a:r>
              <a:rPr lang="pl-PL" sz="2800" b="1" dirty="0">
                <a:latin typeface="WhitneyCondensed Semibold" pitchFamily="2" charset="77"/>
              </a:rPr>
              <a:t> </a:t>
            </a:r>
            <a:r>
              <a:rPr lang="pl-PL" sz="2800" b="1" dirty="0" err="1">
                <a:latin typeface="WhitneyCondensed Semibold" pitchFamily="2" charset="77"/>
              </a:rPr>
              <a:t>Between</a:t>
            </a:r>
            <a:r>
              <a:rPr lang="pl-PL" sz="2800" b="1" dirty="0">
                <a:latin typeface="WhitneyCondensed Semibold" pitchFamily="2" charset="77"/>
              </a:rPr>
              <a:t> Sand </a:t>
            </a:r>
            <a:r>
              <a:rPr lang="pl-PL" sz="2800" b="1" dirty="0" err="1">
                <a:latin typeface="WhitneyCondensed Semibold" pitchFamily="2" charset="77"/>
              </a:rPr>
              <a:t>Properties</a:t>
            </a:r>
            <a:endParaRPr lang="en-US" altLang="en-US" sz="2800" dirty="0">
              <a:latin typeface="WhitneyCondensed Semibold" pitchFamily="50" charset="0"/>
            </a:endParaRPr>
          </a:p>
        </p:txBody>
      </p:sp>
      <p:graphicFrame>
        <p:nvGraphicFramePr>
          <p:cNvPr id="11" name="Table 10">
            <a:extLst>
              <a:ext uri="{FF2B5EF4-FFF2-40B4-BE49-F238E27FC236}">
                <a16:creationId xmlns:a16="http://schemas.microsoft.com/office/drawing/2014/main" id="{F8FBA4D9-4186-4A78-BF0E-A090580839DD}"/>
              </a:ext>
            </a:extLst>
          </p:cNvPr>
          <p:cNvGraphicFramePr>
            <a:graphicFrameLocks noGrp="1"/>
          </p:cNvGraphicFramePr>
          <p:nvPr>
            <p:extLst>
              <p:ext uri="{D42A27DB-BD31-4B8C-83A1-F6EECF244321}">
                <p14:modId xmlns:p14="http://schemas.microsoft.com/office/powerpoint/2010/main" val="2398873266"/>
              </p:ext>
            </p:extLst>
          </p:nvPr>
        </p:nvGraphicFramePr>
        <p:xfrm>
          <a:off x="1187903" y="896366"/>
          <a:ext cx="9928605" cy="1845884"/>
        </p:xfrm>
        <a:graphic>
          <a:graphicData uri="http://schemas.openxmlformats.org/drawingml/2006/table">
            <a:tbl>
              <a:tblPr/>
              <a:tblGrid>
                <a:gridCol w="3198181">
                  <a:extLst>
                    <a:ext uri="{9D8B030D-6E8A-4147-A177-3AD203B41FA5}">
                      <a16:colId xmlns:a16="http://schemas.microsoft.com/office/drawing/2014/main" val="2904854660"/>
                    </a:ext>
                  </a:extLst>
                </a:gridCol>
                <a:gridCol w="460013">
                  <a:extLst>
                    <a:ext uri="{9D8B030D-6E8A-4147-A177-3AD203B41FA5}">
                      <a16:colId xmlns:a16="http://schemas.microsoft.com/office/drawing/2014/main" val="1640284006"/>
                    </a:ext>
                  </a:extLst>
                </a:gridCol>
                <a:gridCol w="416202">
                  <a:extLst>
                    <a:ext uri="{9D8B030D-6E8A-4147-A177-3AD203B41FA5}">
                      <a16:colId xmlns:a16="http://schemas.microsoft.com/office/drawing/2014/main" val="1053994783"/>
                    </a:ext>
                  </a:extLst>
                </a:gridCol>
                <a:gridCol w="416202">
                  <a:extLst>
                    <a:ext uri="{9D8B030D-6E8A-4147-A177-3AD203B41FA5}">
                      <a16:colId xmlns:a16="http://schemas.microsoft.com/office/drawing/2014/main" val="3065024863"/>
                    </a:ext>
                  </a:extLst>
                </a:gridCol>
                <a:gridCol w="443583">
                  <a:extLst>
                    <a:ext uri="{9D8B030D-6E8A-4147-A177-3AD203B41FA5}">
                      <a16:colId xmlns:a16="http://schemas.microsoft.com/office/drawing/2014/main" val="1278499163"/>
                    </a:ext>
                  </a:extLst>
                </a:gridCol>
                <a:gridCol w="416202">
                  <a:extLst>
                    <a:ext uri="{9D8B030D-6E8A-4147-A177-3AD203B41FA5}">
                      <a16:colId xmlns:a16="http://schemas.microsoft.com/office/drawing/2014/main" val="1365234871"/>
                    </a:ext>
                  </a:extLst>
                </a:gridCol>
                <a:gridCol w="416202">
                  <a:extLst>
                    <a:ext uri="{9D8B030D-6E8A-4147-A177-3AD203B41FA5}">
                      <a16:colId xmlns:a16="http://schemas.microsoft.com/office/drawing/2014/main" val="2994325325"/>
                    </a:ext>
                  </a:extLst>
                </a:gridCol>
                <a:gridCol w="416202">
                  <a:extLst>
                    <a:ext uri="{9D8B030D-6E8A-4147-A177-3AD203B41FA5}">
                      <a16:colId xmlns:a16="http://schemas.microsoft.com/office/drawing/2014/main" val="2937421858"/>
                    </a:ext>
                  </a:extLst>
                </a:gridCol>
                <a:gridCol w="416202">
                  <a:extLst>
                    <a:ext uri="{9D8B030D-6E8A-4147-A177-3AD203B41FA5}">
                      <a16:colId xmlns:a16="http://schemas.microsoft.com/office/drawing/2014/main" val="1895233200"/>
                    </a:ext>
                  </a:extLst>
                </a:gridCol>
                <a:gridCol w="416202">
                  <a:extLst>
                    <a:ext uri="{9D8B030D-6E8A-4147-A177-3AD203B41FA5}">
                      <a16:colId xmlns:a16="http://schemas.microsoft.com/office/drawing/2014/main" val="4163465241"/>
                    </a:ext>
                  </a:extLst>
                </a:gridCol>
                <a:gridCol w="416202">
                  <a:extLst>
                    <a:ext uri="{9D8B030D-6E8A-4147-A177-3AD203B41FA5}">
                      <a16:colId xmlns:a16="http://schemas.microsoft.com/office/drawing/2014/main" val="2831093907"/>
                    </a:ext>
                  </a:extLst>
                </a:gridCol>
                <a:gridCol w="416202">
                  <a:extLst>
                    <a:ext uri="{9D8B030D-6E8A-4147-A177-3AD203B41FA5}">
                      <a16:colId xmlns:a16="http://schemas.microsoft.com/office/drawing/2014/main" val="2583307140"/>
                    </a:ext>
                  </a:extLst>
                </a:gridCol>
                <a:gridCol w="416202">
                  <a:extLst>
                    <a:ext uri="{9D8B030D-6E8A-4147-A177-3AD203B41FA5}">
                      <a16:colId xmlns:a16="http://schemas.microsoft.com/office/drawing/2014/main" val="805744910"/>
                    </a:ext>
                  </a:extLst>
                </a:gridCol>
                <a:gridCol w="416202">
                  <a:extLst>
                    <a:ext uri="{9D8B030D-6E8A-4147-A177-3AD203B41FA5}">
                      <a16:colId xmlns:a16="http://schemas.microsoft.com/office/drawing/2014/main" val="83922282"/>
                    </a:ext>
                  </a:extLst>
                </a:gridCol>
                <a:gridCol w="416202">
                  <a:extLst>
                    <a:ext uri="{9D8B030D-6E8A-4147-A177-3AD203B41FA5}">
                      <a16:colId xmlns:a16="http://schemas.microsoft.com/office/drawing/2014/main" val="386345541"/>
                    </a:ext>
                  </a:extLst>
                </a:gridCol>
                <a:gridCol w="416202">
                  <a:extLst>
                    <a:ext uri="{9D8B030D-6E8A-4147-A177-3AD203B41FA5}">
                      <a16:colId xmlns:a16="http://schemas.microsoft.com/office/drawing/2014/main" val="1966727617"/>
                    </a:ext>
                  </a:extLst>
                </a:gridCol>
                <a:gridCol w="416202">
                  <a:extLst>
                    <a:ext uri="{9D8B030D-6E8A-4147-A177-3AD203B41FA5}">
                      <a16:colId xmlns:a16="http://schemas.microsoft.com/office/drawing/2014/main" val="1401793036"/>
                    </a:ext>
                  </a:extLst>
                </a:gridCol>
              </a:tblGrid>
              <a:tr h="987482">
                <a:tc>
                  <a:txBody>
                    <a:bodyPr/>
                    <a:lstStyle/>
                    <a:p>
                      <a:pPr algn="ctr" fontAlgn="ctr"/>
                      <a:r>
                        <a:rPr lang="en-US" sz="1400" b="1" i="0" u="none" strike="noStrike" dirty="0">
                          <a:solidFill>
                            <a:srgbClr val="000000"/>
                          </a:solidFill>
                          <a:effectLst/>
                          <a:latin typeface="WhitneyCondensed Semibold" pitchFamily="50" charset="0"/>
                        </a:rPr>
                        <a:t>ADDITIVES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Increase</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GCS</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Shear </a:t>
                      </a:r>
                    </a:p>
                    <a:p>
                      <a:pPr algn="ctr" fontAlgn="ctr"/>
                      <a:r>
                        <a:rPr lang="en-US" sz="1400" b="1" i="0" u="none" strike="noStrike" dirty="0">
                          <a:solidFill>
                            <a:srgbClr val="000000"/>
                          </a:solidFill>
                          <a:effectLst/>
                          <a:latin typeface="WhitneyCondensed Semibold" pitchFamily="50" charset="0"/>
                        </a:rPr>
                        <a:t>Strength</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Shatter </a:t>
                      </a:r>
                    </a:p>
                    <a:p>
                      <a:pPr algn="ctr" fontAlgn="ctr"/>
                      <a:r>
                        <a:rPr lang="en-US" sz="1400" b="1" i="0" u="none" strike="noStrike" dirty="0">
                          <a:solidFill>
                            <a:srgbClr val="000000"/>
                          </a:solidFill>
                          <a:effectLst/>
                          <a:latin typeface="WhitneyCondensed Semibold" pitchFamily="50" charset="0"/>
                        </a:rPr>
                        <a:t>Index</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 Moisture %</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Wet Tensile Strength</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PH Value</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Permeability</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Specimen Weight</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Compactability</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Friability</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L O I</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V M</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Active Clay</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Inert Fines</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WhitneyCondensed Semibold" pitchFamily="50" charset="0"/>
                        </a:rPr>
                        <a:t>AFS No.</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008536"/>
                  </a:ext>
                </a:extLst>
              </a:tr>
              <a:tr h="286134">
                <a:tc>
                  <a:txBody>
                    <a:bodyPr/>
                    <a:lstStyle/>
                    <a:p>
                      <a:pPr marL="72000" algn="l" fontAlgn="t"/>
                      <a:r>
                        <a:rPr lang="en-US" sz="1400" b="1" i="0" u="none" strike="noStrike" dirty="0">
                          <a:solidFill>
                            <a:srgbClr val="000000"/>
                          </a:solidFill>
                          <a:effectLst/>
                          <a:latin typeface="WhitneyCondensed Semibold" pitchFamily="50" charset="0"/>
                        </a:rPr>
                        <a:t>SODIUM BASE BENTONITE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dirty="0">
                          <a:solidFill>
                            <a:srgbClr val="000000"/>
                          </a:solidFill>
                          <a:effectLst/>
                          <a:latin typeface="Calibri" panose="020F0502020204030204" pitchFamily="34" charset="0"/>
                          <a:hlinkClick r:id="rId2" action="ppaction://hlinksldjump"/>
                        </a:rPr>
                        <a:t>↓</a:t>
                      </a:r>
                      <a:endParaRPr lang="en-US" sz="9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n-US" sz="900" b="1"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694"/>
                    </a:solidFill>
                  </a:tcPr>
                </a:tc>
                <a:tc>
                  <a:txBody>
                    <a:bodyPr/>
                    <a:lstStyle/>
                    <a:p>
                      <a:pPr algn="ctr" fontAlgn="ctr"/>
                      <a:r>
                        <a:rPr lang="en-US" sz="900" b="1"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694"/>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n-US" sz="900" b="1"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694"/>
                    </a:solidFill>
                  </a:tcPr>
                </a:tc>
                <a:extLst>
                  <a:ext uri="{0D108BD9-81ED-4DB2-BD59-A6C34878D82A}">
                    <a16:rowId xmlns:a16="http://schemas.microsoft.com/office/drawing/2014/main" val="1270581282"/>
                  </a:ext>
                </a:extLst>
              </a:tr>
              <a:tr h="286134">
                <a:tc>
                  <a:txBody>
                    <a:bodyPr/>
                    <a:lstStyle/>
                    <a:p>
                      <a:pPr marL="72000" algn="l" fontAlgn="t"/>
                      <a:r>
                        <a:rPr lang="en-US" sz="1400" b="1" i="0" u="none" strike="noStrike" dirty="0">
                          <a:solidFill>
                            <a:srgbClr val="000000"/>
                          </a:solidFill>
                          <a:effectLst/>
                          <a:latin typeface="WhitneyCondensed Semibold" pitchFamily="50" charset="0"/>
                        </a:rPr>
                        <a:t>LUSTROUS  CARBON ADDITIVE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900" b="1"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694"/>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694"/>
                    </a:solidFill>
                  </a:tcPr>
                </a:tc>
                <a:tc>
                  <a:txBody>
                    <a:bodyPr/>
                    <a:lstStyle/>
                    <a:p>
                      <a:pPr algn="ctr" fontAlgn="ctr"/>
                      <a:r>
                        <a:rPr lang="en-US" sz="900" b="1"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694"/>
                    </a:solidFill>
                  </a:tcPr>
                </a:tc>
                <a:tc>
                  <a:txBody>
                    <a:bodyPr/>
                    <a:lstStyle/>
                    <a:p>
                      <a:pPr algn="ctr" fontAlgn="ctr"/>
                      <a:r>
                        <a:rPr lang="en-US" sz="900" b="1" i="0" u="none" strike="noStrike">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extLst>
                  <a:ext uri="{0D108BD9-81ED-4DB2-BD59-A6C34878D82A}">
                    <a16:rowId xmlns:a16="http://schemas.microsoft.com/office/drawing/2014/main" val="330667074"/>
                  </a:ext>
                </a:extLst>
              </a:tr>
              <a:tr h="286134">
                <a:tc>
                  <a:txBody>
                    <a:bodyPr/>
                    <a:lstStyle/>
                    <a:p>
                      <a:pPr marL="72000" algn="l" fontAlgn="t"/>
                      <a:r>
                        <a:rPr lang="en-US" sz="1400" b="1" i="0" u="none" strike="noStrike" dirty="0">
                          <a:solidFill>
                            <a:srgbClr val="000000"/>
                          </a:solidFill>
                          <a:effectLst/>
                          <a:latin typeface="WhitneyCondensed Semibold" pitchFamily="50" charset="0"/>
                        </a:rPr>
                        <a:t>FRESH SILICA SAND - HIGH GFN 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n-US" sz="900" b="1" i="0" u="none" strike="noStrike">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n-US" sz="900" b="1" i="0" u="none" strike="noStrike">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n-US" sz="900" b="1" i="0" u="none" strike="noStrike">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n-US" sz="900" b="1" i="0" u="none" strike="noStrike">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n-US" sz="900" b="1"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694"/>
                    </a:solidFill>
                  </a:tcPr>
                </a:tc>
                <a:tc>
                  <a:txBody>
                    <a:bodyPr/>
                    <a:lstStyle/>
                    <a:p>
                      <a:pPr algn="ctr" fontAlgn="ctr"/>
                      <a:r>
                        <a:rPr lang="en-US" sz="900" b="1"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900" b="1" i="0" u="none" strike="noStrike">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n-US" sz="900" b="1" i="0" u="none" strike="noStrike">
                          <a:solidFill>
                            <a:srgbClr val="000000"/>
                          </a:solidFill>
                          <a:effectLst/>
                          <a:latin typeface="Calibri" panose="020F0502020204030204" pitchFamily="34" charset="0"/>
                        </a:rPr>
                        <a: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n-US" sz="900" b="1"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694"/>
                    </a:solidFill>
                  </a:tcPr>
                </a:tc>
                <a:tc>
                  <a:txBody>
                    <a:bodyPr/>
                    <a:lstStyle/>
                    <a:p>
                      <a:pPr algn="ctr" fontAlgn="ctr"/>
                      <a:r>
                        <a:rPr lang="en-US" sz="900" b="1"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694"/>
                    </a:solidFill>
                  </a:tcPr>
                </a:tc>
                <a:tc>
                  <a:txBody>
                    <a:bodyPr/>
                    <a:lstStyle/>
                    <a:p>
                      <a:pPr algn="ctr" fontAlgn="ctr"/>
                      <a:r>
                        <a:rPr lang="en-US" sz="900" b="1" i="0" u="none" strike="noStrike" dirty="0">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694"/>
                    </a:solidFill>
                  </a:tcPr>
                </a:tc>
                <a:tc>
                  <a:txBody>
                    <a:bodyPr/>
                    <a:lstStyle/>
                    <a:p>
                      <a:pPr algn="ctr" fontAlgn="ctr"/>
                      <a:r>
                        <a:rPr lang="en-US" sz="900" b="1"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694"/>
                    </a:solidFill>
                  </a:tcPr>
                </a:tc>
                <a:tc>
                  <a:txBody>
                    <a:bodyPr/>
                    <a:lstStyle/>
                    <a:p>
                      <a:pPr algn="ctr" fontAlgn="ctr"/>
                      <a:r>
                        <a:rPr lang="en-US" sz="900" b="1" i="0" u="none" strike="noStrike" dirty="0">
                          <a:solidFill>
                            <a:srgbClr val="000000"/>
                          </a:solidFill>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93057685"/>
                  </a:ext>
                </a:extLst>
              </a:tr>
            </a:tbl>
          </a:graphicData>
        </a:graphic>
      </p:graphicFrame>
      <p:pic>
        <p:nvPicPr>
          <p:cNvPr id="2" name="Picture 1">
            <a:extLst>
              <a:ext uri="{FF2B5EF4-FFF2-40B4-BE49-F238E27FC236}">
                <a16:creationId xmlns:a16="http://schemas.microsoft.com/office/drawing/2014/main" id="{A9F12169-14BF-422F-97E8-80FC2F5708E0}"/>
              </a:ext>
            </a:extLst>
          </p:cNvPr>
          <p:cNvPicPr>
            <a:picLocks noChangeAspect="1"/>
          </p:cNvPicPr>
          <p:nvPr/>
        </p:nvPicPr>
        <p:blipFill>
          <a:blip r:embed="rId3"/>
          <a:stretch>
            <a:fillRect/>
          </a:stretch>
        </p:blipFill>
        <p:spPr>
          <a:xfrm>
            <a:off x="1186169" y="3560677"/>
            <a:ext cx="1980622" cy="1946176"/>
          </a:xfrm>
          <a:prstGeom prst="rect">
            <a:avLst/>
          </a:prstGeom>
        </p:spPr>
      </p:pic>
      <p:sp>
        <p:nvSpPr>
          <p:cNvPr id="7" name="Rectangle 6">
            <a:extLst>
              <a:ext uri="{FF2B5EF4-FFF2-40B4-BE49-F238E27FC236}">
                <a16:creationId xmlns:a16="http://schemas.microsoft.com/office/drawing/2014/main" id="{D1325060-992E-4926-87C8-BFB89ACC4290}"/>
              </a:ext>
            </a:extLst>
          </p:cNvPr>
          <p:cNvSpPr/>
          <p:nvPr/>
        </p:nvSpPr>
        <p:spPr>
          <a:xfrm>
            <a:off x="1699001" y="4154727"/>
            <a:ext cx="1310817"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i="1" kern="0" dirty="0">
                <a:solidFill>
                  <a:schemeClr val="bg1"/>
                </a:solidFill>
                <a:latin typeface="WhitneyCondensed Semibold" pitchFamily="50" charset="0"/>
              </a:rPr>
              <a:t>Decrease in Bentonite</a:t>
            </a:r>
          </a:p>
        </p:txBody>
      </p:sp>
      <p:pic>
        <p:nvPicPr>
          <p:cNvPr id="9" name="Picture 8">
            <a:extLst>
              <a:ext uri="{FF2B5EF4-FFF2-40B4-BE49-F238E27FC236}">
                <a16:creationId xmlns:a16="http://schemas.microsoft.com/office/drawing/2014/main" id="{25399555-6446-453D-9BC9-7DA59FB21E1F}"/>
              </a:ext>
            </a:extLst>
          </p:cNvPr>
          <p:cNvPicPr>
            <a:picLocks noChangeAspect="1"/>
          </p:cNvPicPr>
          <p:nvPr/>
        </p:nvPicPr>
        <p:blipFill>
          <a:blip r:embed="rId4"/>
          <a:stretch>
            <a:fillRect/>
          </a:stretch>
        </p:blipFill>
        <p:spPr>
          <a:xfrm>
            <a:off x="11197545" y="4267409"/>
            <a:ext cx="891820" cy="738344"/>
          </a:xfrm>
          <a:prstGeom prst="rect">
            <a:avLst/>
          </a:prstGeom>
        </p:spPr>
      </p:pic>
    </p:spTree>
    <p:extLst>
      <p:ext uri="{BB962C8B-B14F-4D97-AF65-F5344CB8AC3E}">
        <p14:creationId xmlns:p14="http://schemas.microsoft.com/office/powerpoint/2010/main" val="329312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hlinkClick r:id="rId3" action="ppaction://hlinksldjump"/>
            <a:extLst>
              <a:ext uri="{FF2B5EF4-FFF2-40B4-BE49-F238E27FC236}">
                <a16:creationId xmlns:a16="http://schemas.microsoft.com/office/drawing/2014/main" id="{22A4F5AD-C8B6-CD40-A6FD-E56144C45453}"/>
              </a:ext>
            </a:extLst>
          </p:cNvPr>
          <p:cNvGraphicFramePr>
            <a:graphicFrameLocks/>
          </p:cNvGraphicFramePr>
          <p:nvPr>
            <p:extLst>
              <p:ext uri="{D42A27DB-BD31-4B8C-83A1-F6EECF244321}">
                <p14:modId xmlns:p14="http://schemas.microsoft.com/office/powerpoint/2010/main" val="2578359709"/>
              </p:ext>
            </p:extLst>
          </p:nvPr>
        </p:nvGraphicFramePr>
        <p:xfrm>
          <a:off x="1491343" y="1523927"/>
          <a:ext cx="10221471" cy="2863115"/>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10FB45DE-AE17-432A-B174-3B7D7678A439}"/>
              </a:ext>
            </a:extLst>
          </p:cNvPr>
          <p:cNvSpPr/>
          <p:nvPr/>
        </p:nvSpPr>
        <p:spPr>
          <a:xfrm>
            <a:off x="1491343" y="721654"/>
            <a:ext cx="10221472" cy="646331"/>
          </a:xfrm>
          <a:prstGeom prst="rect">
            <a:avLst/>
          </a:prstGeom>
          <a:noFill/>
        </p:spPr>
        <p:txBody>
          <a:bodyPr wrap="square">
            <a:spAutoFit/>
          </a:bodyPr>
          <a:lstStyle/>
          <a:p>
            <a:pPr algn="ctr"/>
            <a:r>
              <a:rPr lang="en-US" i="1" dirty="0">
                <a:latin typeface="WhitneyCondensed Semibold" pitchFamily="2" charset="77"/>
              </a:rPr>
              <a:t>“By far, the most important and overlooked impactor of variation in green sand preparation, is the Total Surface Area (TSA) of the molding sand”</a:t>
            </a:r>
          </a:p>
        </p:txBody>
      </p:sp>
      <p:sp>
        <p:nvSpPr>
          <p:cNvPr id="17" name="Rectangle 16">
            <a:hlinkClick r:id="rId5" action="ppaction://hlinksldjump"/>
            <a:extLst>
              <a:ext uri="{FF2B5EF4-FFF2-40B4-BE49-F238E27FC236}">
                <a16:creationId xmlns:a16="http://schemas.microsoft.com/office/drawing/2014/main" id="{13EF148F-FA9A-4FD5-BC09-C035A2F43A18}"/>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en-US" sz="2800" b="1" u="sng" dirty="0">
                <a:latin typeface="WhitneyCondensed Semibold" pitchFamily="2" charset="77"/>
              </a:rPr>
              <a:t>TSA – Total </a:t>
            </a:r>
            <a:r>
              <a:rPr lang="en-US" sz="2800" b="1" u="sng" dirty="0">
                <a:solidFill>
                  <a:srgbClr val="FF0000"/>
                </a:solidFill>
                <a:latin typeface="WhitneyCondensed Semibold" pitchFamily="2" charset="77"/>
                <a:hlinkClick r:id="rId5" action="ppaction://hlinksldjump">
                  <a:extLst>
                    <a:ext uri="{A12FA001-AC4F-418D-AE19-62706E023703}">
                      <ahyp:hlinkClr xmlns:ahyp="http://schemas.microsoft.com/office/drawing/2018/hyperlinkcolor" val="tx"/>
                    </a:ext>
                  </a:extLst>
                </a:hlinkClick>
              </a:rPr>
              <a:t>Surface</a:t>
            </a:r>
            <a:r>
              <a:rPr lang="en-US" sz="2800" b="1" u="sng" dirty="0">
                <a:latin typeface="WhitneyCondensed Semibold" pitchFamily="2" charset="77"/>
              </a:rPr>
              <a:t> Area of Molding Sand</a:t>
            </a:r>
          </a:p>
        </p:txBody>
      </p:sp>
      <p:sp>
        <p:nvSpPr>
          <p:cNvPr id="18" name="TextBox 17">
            <a:hlinkClick r:id="rId5" action="ppaction://hlinksldjump"/>
            <a:extLst>
              <a:ext uri="{FF2B5EF4-FFF2-40B4-BE49-F238E27FC236}">
                <a16:creationId xmlns:a16="http://schemas.microsoft.com/office/drawing/2014/main" id="{8D085EAE-4AE6-4FEC-98BC-DB38CC2808A9}"/>
              </a:ext>
            </a:extLst>
          </p:cNvPr>
          <p:cNvSpPr txBox="1"/>
          <p:nvPr/>
        </p:nvSpPr>
        <p:spPr>
          <a:xfrm>
            <a:off x="1491343" y="4542984"/>
            <a:ext cx="10221471" cy="1477328"/>
          </a:xfrm>
          <a:prstGeom prst="rect">
            <a:avLst/>
          </a:prstGeom>
          <a:noFill/>
        </p:spPr>
        <p:txBody>
          <a:bodyPr wrap="square" rtlCol="0">
            <a:spAutoFit/>
          </a:bodyPr>
          <a:lstStyle/>
          <a:p>
            <a:pPr marL="342900" indent="-342900">
              <a:buFont typeface="+mj-lt"/>
              <a:buAutoNum type="arabicPeriod"/>
              <a:defRPr/>
            </a:pPr>
            <a:r>
              <a:rPr lang="en-US" b="1" dirty="0">
                <a:solidFill>
                  <a:srgbClr val="FF0000"/>
                </a:solidFill>
                <a:latin typeface="WhitneyCondensed Semibold" charset="0"/>
                <a:ea typeface="WhitneyCondensed Semibold" charset="0"/>
                <a:cs typeface="WhitneyCondensed Semibold" charset="0"/>
              </a:rPr>
              <a:t>Reasoning</a:t>
            </a:r>
            <a:r>
              <a:rPr lang="en-US" b="1" dirty="0">
                <a:latin typeface="WhitneyCondensed Semibold" charset="0"/>
                <a:ea typeface="WhitneyCondensed Semibold" charset="0"/>
                <a:cs typeface="WhitneyCondensed Semibold" charset="0"/>
              </a:rPr>
              <a:t>: each pattern </a:t>
            </a:r>
            <a:r>
              <a:rPr lang="en-US" b="1" dirty="0">
                <a:solidFill>
                  <a:srgbClr val="FF0000"/>
                </a:solidFill>
                <a:latin typeface="WhitneyCondensed Semibold" charset="0"/>
                <a:ea typeface="WhitneyCondensed Semibold" charset="0"/>
                <a:cs typeface="WhitneyCondensed Semibold" charset="0"/>
                <a:hlinkClick r:id="rId5" action="ppaction://hlinksldjump">
                  <a:extLst>
                    <a:ext uri="{A12FA001-AC4F-418D-AE19-62706E023703}">
                      <ahyp:hlinkClr xmlns:ahyp="http://schemas.microsoft.com/office/drawing/2018/hyperlinkcolor" val="tx"/>
                    </a:ext>
                  </a:extLst>
                </a:hlinkClick>
              </a:rPr>
              <a:t>return sand</a:t>
            </a:r>
            <a:r>
              <a:rPr lang="en-US" b="1" dirty="0">
                <a:solidFill>
                  <a:srgbClr val="FF0000"/>
                </a:solidFill>
                <a:latin typeface="WhitneyCondensed Semibold" charset="0"/>
                <a:ea typeface="WhitneyCondensed Semibold" charset="0"/>
                <a:cs typeface="WhitneyCondensed Semibold" charset="0"/>
              </a:rPr>
              <a:t> </a:t>
            </a:r>
            <a:r>
              <a:rPr lang="en-US" b="1" dirty="0">
                <a:latin typeface="WhitneyCondensed Semibold" charset="0"/>
                <a:ea typeface="WhitneyCondensed Semibold" charset="0"/>
                <a:cs typeface="WhitneyCondensed Semibold" charset="0"/>
              </a:rPr>
              <a:t>will form a layer as it re-circulates into a storage hopper</a:t>
            </a:r>
          </a:p>
          <a:p>
            <a:pPr marL="342900" indent="-342900">
              <a:buFont typeface="+mj-lt"/>
              <a:buAutoNum type="arabicPeriod"/>
              <a:defRPr/>
            </a:pPr>
            <a:r>
              <a:rPr lang="en-US" b="1" dirty="0">
                <a:latin typeface="WhitneyCondensed Semibold" charset="0"/>
                <a:ea typeface="WhitneyCondensed Semibold" charset="0"/>
                <a:cs typeface="WhitneyCondensed Semibold" charset="0"/>
              </a:rPr>
              <a:t>The TSA of sand layer for the next molding </a:t>
            </a:r>
            <a:r>
              <a:rPr lang="en-US" b="1" dirty="0">
                <a:solidFill>
                  <a:srgbClr val="FF0000"/>
                </a:solidFill>
                <a:latin typeface="WhitneyCondensed Semibold" charset="0"/>
                <a:ea typeface="WhitneyCondensed Semibold" charset="0"/>
                <a:cs typeface="WhitneyCondensed Semibold" charset="0"/>
              </a:rPr>
              <a:t>batch mix can only be estimated</a:t>
            </a:r>
            <a:endParaRPr lang="en-US" dirty="0"/>
          </a:p>
          <a:p>
            <a:pPr marL="342900" indent="-342900">
              <a:buFont typeface="+mj-lt"/>
              <a:buAutoNum type="arabicPeriod"/>
              <a:defRPr/>
            </a:pPr>
            <a:r>
              <a:rPr lang="en-US" b="1" dirty="0">
                <a:latin typeface="WhitneyCondensed Semibold" charset="0"/>
                <a:ea typeface="WhitneyCondensed Semibold" charset="0"/>
                <a:cs typeface="WhitneyCondensed Semibold" charset="0"/>
              </a:rPr>
              <a:t>The motivation is to </a:t>
            </a:r>
            <a:r>
              <a:rPr lang="en-US" b="1" dirty="0">
                <a:solidFill>
                  <a:srgbClr val="FF0000"/>
                </a:solidFill>
                <a:latin typeface="WhitneyCondensed Semibold" charset="0"/>
                <a:ea typeface="WhitneyCondensed Semibold" charset="0"/>
                <a:cs typeface="WhitneyCondensed Semibold" charset="0"/>
              </a:rPr>
              <a:t>examine the variability of the TSA </a:t>
            </a:r>
            <a:r>
              <a:rPr lang="en-US" b="1" dirty="0">
                <a:latin typeface="WhitneyCondensed Semibold" charset="0"/>
                <a:ea typeface="WhitneyCondensed Semibold" charset="0"/>
                <a:cs typeface="WhitneyCondensed Semibold" charset="0"/>
              </a:rPr>
              <a:t>of the sand before it goes into the mixer</a:t>
            </a:r>
          </a:p>
          <a:p>
            <a:pPr marL="342900" indent="-342900">
              <a:buFont typeface="+mj-lt"/>
              <a:buAutoNum type="arabicPeriod"/>
              <a:defRPr/>
            </a:pPr>
            <a:r>
              <a:rPr lang="en-US" b="1" dirty="0">
                <a:latin typeface="WhitneyCondensed Semibold" charset="0"/>
                <a:ea typeface="WhitneyCondensed Semibold" charset="0"/>
                <a:cs typeface="WhitneyCondensed Semibold" charset="0"/>
              </a:rPr>
              <a:t>The variability will decide how much </a:t>
            </a:r>
            <a:r>
              <a:rPr lang="en-US" b="1" dirty="0">
                <a:solidFill>
                  <a:srgbClr val="FF0000"/>
                </a:solidFill>
                <a:latin typeface="WhitneyCondensed Semibold" charset="0"/>
                <a:ea typeface="WhitneyCondensed Semibold" charset="0"/>
                <a:cs typeface="WhitneyCondensed Semibold" charset="0"/>
              </a:rPr>
              <a:t>make-up additives </a:t>
            </a:r>
            <a:r>
              <a:rPr lang="en-US" b="1" dirty="0">
                <a:latin typeface="WhitneyCondensed Semibold" charset="0"/>
                <a:ea typeface="WhitneyCondensed Semibold" charset="0"/>
                <a:cs typeface="WhitneyCondensed Semibold" charset="0"/>
              </a:rPr>
              <a:t>are required to achieve target properties</a:t>
            </a:r>
          </a:p>
          <a:p>
            <a:pPr marL="342900" indent="-342900">
              <a:buFont typeface="+mj-lt"/>
              <a:buAutoNum type="arabicPeriod"/>
              <a:defRPr/>
            </a:pPr>
            <a:r>
              <a:rPr lang="en-US" b="1" dirty="0">
                <a:solidFill>
                  <a:srgbClr val="FF0000"/>
                </a:solidFill>
                <a:latin typeface="WhitneyCondensed Semibold" charset="0"/>
                <a:ea typeface="WhitneyCondensed Semibold" charset="0"/>
                <a:cs typeface="WhitneyCondensed Semibold" charset="0"/>
              </a:rPr>
              <a:t>Core Sand Infiltration </a:t>
            </a:r>
            <a:r>
              <a:rPr lang="en-US" b="1" dirty="0">
                <a:latin typeface="WhitneyCondensed Semibold" charset="0"/>
                <a:ea typeface="WhitneyCondensed Semibold" charset="0"/>
                <a:cs typeface="WhitneyCondensed Semibold" charset="0"/>
              </a:rPr>
              <a:t>at varying percentage affects molding sand GFN; thereby TSA</a:t>
            </a:r>
          </a:p>
        </p:txBody>
      </p:sp>
    </p:spTree>
    <p:extLst>
      <p:ext uri="{BB962C8B-B14F-4D97-AF65-F5344CB8AC3E}">
        <p14:creationId xmlns:p14="http://schemas.microsoft.com/office/powerpoint/2010/main" val="379709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55611" y="892405"/>
            <a:ext cx="10496550" cy="3989838"/>
          </a:xfrm>
          <a:prstGeom prst="rect">
            <a:avLst/>
          </a:prstGeom>
          <a:noFill/>
        </p:spPr>
        <p:txBody>
          <a:bodyPr wrap="square" rtlCol="0">
            <a:noAutofit/>
          </a:bodyPr>
          <a:lstStyle/>
          <a:p>
            <a:pPr>
              <a:spcBef>
                <a:spcPts val="600"/>
              </a:spcBef>
            </a:pPr>
            <a:r>
              <a:rPr lang="en-US" sz="2200" b="1" dirty="0">
                <a:solidFill>
                  <a:srgbClr val="FF0000"/>
                </a:solidFill>
                <a:latin typeface="WhitneyCondensed Semibold" pitchFamily="2" charset="77"/>
              </a:rPr>
              <a:t>Impact on flowability of the system sand:</a:t>
            </a:r>
            <a:endParaRPr lang="en-US" sz="2200" dirty="0">
              <a:solidFill>
                <a:srgbClr val="FF0000"/>
              </a:solidFill>
              <a:latin typeface="WhitneyCondensed Semibold" pitchFamily="2" charset="77"/>
            </a:endParaRPr>
          </a:p>
          <a:p>
            <a:pPr marL="457200" indent="-457200">
              <a:spcBef>
                <a:spcPts val="600"/>
              </a:spcBef>
              <a:buFont typeface="Wingdings" panose="05000000000000000000" pitchFamily="2" charset="2"/>
              <a:buChar char="Ø"/>
            </a:pPr>
            <a:r>
              <a:rPr lang="en-US" sz="2200" dirty="0">
                <a:latin typeface="WhitneyCondensed Semibold" pitchFamily="2" charset="77"/>
              </a:rPr>
              <a:t>All additives, while imparting essential properties to the molding sand, essentially also serve to reduce/increase its flowability</a:t>
            </a:r>
          </a:p>
          <a:p>
            <a:pPr marL="457200" indent="-457200">
              <a:spcBef>
                <a:spcPts val="600"/>
              </a:spcBef>
              <a:buFont typeface="Wingdings" panose="05000000000000000000" pitchFamily="2" charset="2"/>
              <a:buChar char="Ø"/>
            </a:pPr>
            <a:r>
              <a:rPr lang="en-US" sz="2200" dirty="0">
                <a:latin typeface="WhitneyCondensed Semibold" pitchFamily="2" charset="77"/>
              </a:rPr>
              <a:t>Flowability is a crucial KPI of the molding sand as it enables/inhibits the delivery of the sand to all edges, corners and contours of the cavity</a:t>
            </a:r>
          </a:p>
          <a:p>
            <a:pPr>
              <a:spcBef>
                <a:spcPts val="600"/>
              </a:spcBef>
            </a:pPr>
            <a:r>
              <a:rPr lang="en-US" sz="2200" b="1" dirty="0">
                <a:solidFill>
                  <a:srgbClr val="FF0000"/>
                </a:solidFill>
                <a:latin typeface="WhitneyCondensed Semibold" pitchFamily="2" charset="77"/>
              </a:rPr>
              <a:t>Lowers the fusion point of the molding sand and reduces sand refractoriness:</a:t>
            </a:r>
          </a:p>
          <a:p>
            <a:pPr marL="457200" indent="-457200">
              <a:spcBef>
                <a:spcPts val="600"/>
              </a:spcBef>
              <a:buFont typeface="Wingdings" panose="05000000000000000000" pitchFamily="2" charset="2"/>
              <a:buChar char="Ø"/>
            </a:pPr>
            <a:r>
              <a:rPr lang="en-US" sz="2200" dirty="0">
                <a:latin typeface="WhitneyCondensed Semibold" pitchFamily="2" charset="77"/>
              </a:rPr>
              <a:t>None of the additives added to the molding sand have the fusion point of the silica sand (1650-1750 °C)</a:t>
            </a:r>
            <a:endParaRPr lang="en-IN" sz="2200" dirty="0">
              <a:latin typeface="WhitneyCondensed Semibold" pitchFamily="2" charset="77"/>
            </a:endParaRPr>
          </a:p>
          <a:p>
            <a:pPr marL="457200" indent="-457200">
              <a:spcBef>
                <a:spcPts val="600"/>
              </a:spcBef>
              <a:buFont typeface="Wingdings" panose="05000000000000000000" pitchFamily="2" charset="2"/>
              <a:buChar char="Ø"/>
            </a:pPr>
            <a:r>
              <a:rPr lang="en-US" sz="2200" dirty="0">
                <a:latin typeface="WhitneyCondensed Semibold" pitchFamily="2" charset="77"/>
              </a:rPr>
              <a:t>Additives like Bentonite lead to lowering the sintering point of the sand</a:t>
            </a:r>
          </a:p>
          <a:p>
            <a:pPr marL="457200" indent="-457200">
              <a:spcBef>
                <a:spcPts val="600"/>
              </a:spcBef>
              <a:buFont typeface="Wingdings" panose="05000000000000000000" pitchFamily="2" charset="2"/>
              <a:buChar char="Ø"/>
            </a:pPr>
            <a:r>
              <a:rPr lang="en-US" sz="2200" dirty="0">
                <a:latin typeface="WhitneyCondensed Semibold" pitchFamily="2" charset="77"/>
              </a:rPr>
              <a:t>Increased levels of active clay are empirically associated with increased sand-sticking and ‘burn-on’ </a:t>
            </a:r>
            <a:r>
              <a:rPr lang="en-US" sz="2200" b="1" dirty="0">
                <a:latin typeface="WhitneyCondensed Semibold" pitchFamily="2" charset="77"/>
              </a:rPr>
              <a:t>	</a:t>
            </a:r>
            <a:endParaRPr lang="en-US" sz="2200" b="1" dirty="0">
              <a:solidFill>
                <a:srgbClr val="FF0000"/>
              </a:solidFill>
              <a:latin typeface="WhitneyCondensed Semibold" pitchFamily="2" charset="77"/>
            </a:endParaRPr>
          </a:p>
        </p:txBody>
      </p:sp>
      <p:sp>
        <p:nvSpPr>
          <p:cNvPr id="13" name="Rectangle 12">
            <a:extLst>
              <a:ext uri="{FF2B5EF4-FFF2-40B4-BE49-F238E27FC236}">
                <a16:creationId xmlns:a16="http://schemas.microsoft.com/office/drawing/2014/main" id="{904F980C-FDB0-4D63-87B1-601F14339CE7}"/>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en-US" sz="2800" b="1" u="sng" dirty="0">
                <a:latin typeface="WhitneyCondensed Semibold" pitchFamily="2" charset="77"/>
              </a:rPr>
              <a:t>Impact of Increased/Decreased Additive demand</a:t>
            </a:r>
          </a:p>
        </p:txBody>
      </p:sp>
      <p:sp>
        <p:nvSpPr>
          <p:cNvPr id="2" name="TextBox 1">
            <a:extLst>
              <a:ext uri="{FF2B5EF4-FFF2-40B4-BE49-F238E27FC236}">
                <a16:creationId xmlns:a16="http://schemas.microsoft.com/office/drawing/2014/main" id="{A699EC51-99D2-4A4C-9E2C-67B4F110BE76}"/>
              </a:ext>
            </a:extLst>
          </p:cNvPr>
          <p:cNvSpPr txBox="1"/>
          <p:nvPr/>
        </p:nvSpPr>
        <p:spPr>
          <a:xfrm>
            <a:off x="855611" y="5045466"/>
            <a:ext cx="10496550" cy="830997"/>
          </a:xfrm>
          <a:prstGeom prst="rect">
            <a:avLst/>
          </a:prstGeom>
          <a:noFill/>
        </p:spPr>
        <p:txBody>
          <a:bodyPr wrap="square" rtlCol="0">
            <a:spAutoFit/>
          </a:bodyPr>
          <a:lstStyle/>
          <a:p>
            <a:pPr algn="ctr"/>
            <a:r>
              <a:rPr lang="pl-PL" sz="2400" i="1" dirty="0">
                <a:solidFill>
                  <a:srgbClr val="FF0000"/>
                </a:solidFill>
                <a:latin typeface="WhitneyCondensed Semibold" pitchFamily="2" charset="77"/>
              </a:rPr>
              <a:t>”Most </a:t>
            </a:r>
            <a:r>
              <a:rPr lang="pl-PL" sz="2400" i="1" dirty="0" err="1">
                <a:solidFill>
                  <a:srgbClr val="FF0000"/>
                </a:solidFill>
                <a:latin typeface="WhitneyCondensed Semibold" pitchFamily="2" charset="77"/>
              </a:rPr>
              <a:t>importantly</a:t>
            </a:r>
            <a:r>
              <a:rPr lang="pl-PL" sz="2400" i="1" dirty="0">
                <a:solidFill>
                  <a:srgbClr val="FF0000"/>
                </a:solidFill>
                <a:latin typeface="WhitneyCondensed Semibold" pitchFamily="2" charset="77"/>
              </a:rPr>
              <a:t>, </a:t>
            </a:r>
            <a:r>
              <a:rPr lang="pl-PL" sz="2400" i="1" dirty="0" err="1">
                <a:solidFill>
                  <a:srgbClr val="FF0000"/>
                </a:solidFill>
                <a:latin typeface="WhitneyCondensed Semibold" pitchFamily="2" charset="77"/>
              </a:rPr>
              <a:t>overdosing</a:t>
            </a:r>
            <a:r>
              <a:rPr lang="pl-PL" sz="2400" i="1" dirty="0">
                <a:solidFill>
                  <a:srgbClr val="FF0000"/>
                </a:solidFill>
                <a:latin typeface="WhitneyCondensed Semibold" pitchFamily="2" charset="77"/>
              </a:rPr>
              <a:t> </a:t>
            </a:r>
            <a:r>
              <a:rPr lang="pl-PL" sz="2400" i="1" dirty="0" err="1">
                <a:solidFill>
                  <a:srgbClr val="FF0000"/>
                </a:solidFill>
                <a:latin typeface="WhitneyCondensed Semibold" pitchFamily="2" charset="77"/>
              </a:rPr>
              <a:t>additives</a:t>
            </a:r>
            <a:r>
              <a:rPr lang="pl-PL" sz="2400" i="1" dirty="0">
                <a:solidFill>
                  <a:srgbClr val="FF0000"/>
                </a:solidFill>
                <a:latin typeface="WhitneyCondensed Semibold" pitchFamily="2" charset="77"/>
              </a:rPr>
              <a:t> </a:t>
            </a:r>
            <a:r>
              <a:rPr lang="pl-PL" sz="2400" i="1" dirty="0" err="1">
                <a:solidFill>
                  <a:srgbClr val="FF0000"/>
                </a:solidFill>
                <a:latin typeface="WhitneyCondensed Semibold" pitchFamily="2" charset="77"/>
              </a:rPr>
              <a:t>increases</a:t>
            </a:r>
            <a:r>
              <a:rPr lang="pl-PL" sz="2400" i="1" dirty="0">
                <a:solidFill>
                  <a:srgbClr val="FF0000"/>
                </a:solidFill>
                <a:latin typeface="WhitneyCondensed Semibold" pitchFamily="2" charset="77"/>
              </a:rPr>
              <a:t> inert </a:t>
            </a:r>
            <a:r>
              <a:rPr lang="pl-PL" sz="2400" i="1" dirty="0" err="1">
                <a:solidFill>
                  <a:srgbClr val="FF0000"/>
                </a:solidFill>
                <a:latin typeface="WhitneyCondensed Semibold" pitchFamily="2" charset="77"/>
              </a:rPr>
              <a:t>fines</a:t>
            </a:r>
            <a:r>
              <a:rPr lang="pl-PL" sz="2400" i="1" dirty="0">
                <a:solidFill>
                  <a:srgbClr val="FF0000"/>
                </a:solidFill>
                <a:latin typeface="WhitneyCondensed Semibold" pitchFamily="2" charset="77"/>
              </a:rPr>
              <a:t> </a:t>
            </a:r>
            <a:r>
              <a:rPr lang="pl-PL" sz="2400" i="1" dirty="0" err="1">
                <a:solidFill>
                  <a:srgbClr val="FF0000"/>
                </a:solidFill>
                <a:latin typeface="WhitneyCondensed Semibold" pitchFamily="2" charset="77"/>
              </a:rPr>
              <a:t>build</a:t>
            </a:r>
            <a:r>
              <a:rPr lang="pl-PL" sz="2400" i="1" dirty="0">
                <a:solidFill>
                  <a:srgbClr val="FF0000"/>
                </a:solidFill>
                <a:latin typeface="WhitneyCondensed Semibold" pitchFamily="2" charset="77"/>
              </a:rPr>
              <a:t> </a:t>
            </a:r>
            <a:r>
              <a:rPr lang="pl-PL" sz="2400" i="1" dirty="0" err="1">
                <a:solidFill>
                  <a:srgbClr val="FF0000"/>
                </a:solidFill>
                <a:latin typeface="WhitneyCondensed Semibold" pitchFamily="2" charset="77"/>
              </a:rPr>
              <a:t>up</a:t>
            </a:r>
            <a:r>
              <a:rPr lang="pl-PL" sz="2400" i="1" dirty="0">
                <a:solidFill>
                  <a:srgbClr val="FF0000"/>
                </a:solidFill>
                <a:latin typeface="WhitneyCondensed Semibold" pitchFamily="2" charset="77"/>
              </a:rPr>
              <a:t>”</a:t>
            </a:r>
          </a:p>
          <a:p>
            <a:pPr algn="ctr"/>
            <a:endParaRPr lang="en-US" sz="2400" i="1" dirty="0">
              <a:solidFill>
                <a:srgbClr val="FF0000"/>
              </a:solidFill>
            </a:endParaRPr>
          </a:p>
        </p:txBody>
      </p:sp>
    </p:spTree>
    <p:extLst>
      <p:ext uri="{BB962C8B-B14F-4D97-AF65-F5344CB8AC3E}">
        <p14:creationId xmlns:p14="http://schemas.microsoft.com/office/powerpoint/2010/main" val="200798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3C9AA6-A542-43F8-86B4-DE551938CD15}"/>
              </a:ext>
            </a:extLst>
          </p:cNvPr>
          <p:cNvSpPr/>
          <p:nvPr/>
        </p:nvSpPr>
        <p:spPr>
          <a:xfrm>
            <a:off x="172655" y="144695"/>
            <a:ext cx="11862463" cy="523220"/>
          </a:xfrm>
          <a:prstGeom prst="rect">
            <a:avLst/>
          </a:prstGeom>
        </p:spPr>
        <p:txBody>
          <a:bodyPr wrap="square">
            <a:spAutoFit/>
          </a:bodyPr>
          <a:lstStyle/>
          <a:p>
            <a:pPr marL="12700" algn="ctr">
              <a:spcBef>
                <a:spcPts val="600"/>
              </a:spcBef>
              <a:spcAft>
                <a:spcPts val="1200"/>
              </a:spcAft>
              <a:tabLst>
                <a:tab pos="400050" algn="l"/>
                <a:tab pos="457200" algn="l"/>
              </a:tabLst>
            </a:pPr>
            <a:r>
              <a:rPr lang="en-US" sz="2800" b="1" u="sng" dirty="0">
                <a:latin typeface="WhitneyCondensed Semibold" pitchFamily="2" charset="77"/>
              </a:rPr>
              <a:t>Outlook of Additives on Inert fines build up  </a:t>
            </a:r>
          </a:p>
        </p:txBody>
      </p:sp>
      <p:grpSp>
        <p:nvGrpSpPr>
          <p:cNvPr id="6" name="Group 5">
            <a:extLst>
              <a:ext uri="{FF2B5EF4-FFF2-40B4-BE49-F238E27FC236}">
                <a16:creationId xmlns:a16="http://schemas.microsoft.com/office/drawing/2014/main" id="{0819762D-C537-43C6-AFB5-4B398D244114}"/>
              </a:ext>
            </a:extLst>
          </p:cNvPr>
          <p:cNvGrpSpPr/>
          <p:nvPr/>
        </p:nvGrpSpPr>
        <p:grpSpPr>
          <a:xfrm>
            <a:off x="488459" y="2168923"/>
            <a:ext cx="11204777" cy="1813963"/>
            <a:chOff x="270910" y="928432"/>
            <a:chExt cx="11711544" cy="1813963"/>
          </a:xfrm>
        </p:grpSpPr>
        <p:sp>
          <p:nvSpPr>
            <p:cNvPr id="7" name="Rectangle 6">
              <a:extLst>
                <a:ext uri="{FF2B5EF4-FFF2-40B4-BE49-F238E27FC236}">
                  <a16:creationId xmlns:a16="http://schemas.microsoft.com/office/drawing/2014/main" id="{BA30328B-2805-4C96-A319-E68923325775}"/>
                </a:ext>
              </a:extLst>
            </p:cNvPr>
            <p:cNvSpPr/>
            <p:nvPr/>
          </p:nvSpPr>
          <p:spPr>
            <a:xfrm>
              <a:off x="270910" y="928432"/>
              <a:ext cx="11711544" cy="1813963"/>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35111D5-7EA4-47CB-BF84-8B7EA52A8FDC}"/>
                </a:ext>
              </a:extLst>
            </p:cNvPr>
            <p:cNvSpPr/>
            <p:nvPr/>
          </p:nvSpPr>
          <p:spPr>
            <a:xfrm>
              <a:off x="1623079" y="1051823"/>
              <a:ext cx="1673856" cy="369332"/>
            </a:xfrm>
            <a:prstGeom prst="rect">
              <a:avLst/>
            </a:prstGeom>
          </p:spPr>
          <p:txBody>
            <a:bodyPr wrap="none">
              <a:spAutoFit/>
            </a:bodyPr>
            <a:lstStyle/>
            <a:p>
              <a:pPr marL="12700">
                <a:spcBef>
                  <a:spcPts val="600"/>
                </a:spcBef>
                <a:spcAft>
                  <a:spcPts val="1200"/>
                </a:spcAft>
                <a:tabLst>
                  <a:tab pos="400050" algn="l"/>
                  <a:tab pos="457200" algn="l"/>
                </a:tabLst>
              </a:pPr>
              <a:r>
                <a:rPr lang="en-US" altLang="en-US" dirty="0">
                  <a:latin typeface="WhitneyCondensed Semibold" pitchFamily="50" charset="0"/>
                </a:rPr>
                <a:t>Inert Fines ~ 3-4 %</a:t>
              </a:r>
            </a:p>
          </p:txBody>
        </p:sp>
        <p:sp>
          <p:nvSpPr>
            <p:cNvPr id="11" name="Rectangle 10">
              <a:extLst>
                <a:ext uri="{FF2B5EF4-FFF2-40B4-BE49-F238E27FC236}">
                  <a16:creationId xmlns:a16="http://schemas.microsoft.com/office/drawing/2014/main" id="{296F0F5C-892D-474A-AAC1-83388811A6B3}"/>
                </a:ext>
              </a:extLst>
            </p:cNvPr>
            <p:cNvSpPr/>
            <p:nvPr/>
          </p:nvSpPr>
          <p:spPr>
            <a:xfrm>
              <a:off x="4728229" y="1020431"/>
              <a:ext cx="5606278" cy="800219"/>
            </a:xfrm>
            <a:prstGeom prst="rect">
              <a:avLst/>
            </a:prstGeom>
          </p:spPr>
          <p:txBody>
            <a:bodyPr wrap="none">
              <a:spAutoFit/>
            </a:bodyPr>
            <a:lstStyle/>
            <a:p>
              <a:pPr marL="355600" indent="-342900">
                <a:spcBef>
                  <a:spcPts val="600"/>
                </a:spcBef>
                <a:spcAft>
                  <a:spcPts val="600"/>
                </a:spcAft>
                <a:buFont typeface="Wingdings" panose="05000000000000000000" pitchFamily="2" charset="2"/>
                <a:buChar char="Ø"/>
                <a:tabLst>
                  <a:tab pos="400050" algn="l"/>
                  <a:tab pos="457200" algn="l"/>
                </a:tabLst>
              </a:pPr>
              <a:r>
                <a:rPr lang="en-US" dirty="0">
                  <a:latin typeface="WhitneyCondensed Semibold" pitchFamily="2" charset="77"/>
                </a:rPr>
                <a:t>Helps in Smoothening out the free moisture</a:t>
              </a:r>
            </a:p>
            <a:p>
              <a:pPr marL="355600" indent="-342900">
                <a:spcBef>
                  <a:spcPts val="600"/>
                </a:spcBef>
                <a:spcAft>
                  <a:spcPts val="600"/>
                </a:spcAft>
                <a:buFont typeface="Wingdings" panose="05000000000000000000" pitchFamily="2" charset="2"/>
                <a:buChar char="Ø"/>
                <a:tabLst>
                  <a:tab pos="400050" algn="l"/>
                  <a:tab pos="457200" algn="l"/>
                </a:tabLst>
              </a:pPr>
              <a:r>
                <a:rPr lang="en-US" dirty="0">
                  <a:latin typeface="WhitneyCondensed Semibold" pitchFamily="2" charset="77"/>
                </a:rPr>
                <a:t>Helps in development of the adjoining active bentonite particles</a:t>
              </a:r>
              <a:endParaRPr lang="en-US" altLang="en-US" dirty="0">
                <a:latin typeface="WhitneyCondensed Semibold" pitchFamily="50" charset="0"/>
              </a:endParaRPr>
            </a:p>
          </p:txBody>
        </p:sp>
        <p:sp>
          <p:nvSpPr>
            <p:cNvPr id="12" name="Rectangle 11">
              <a:extLst>
                <a:ext uri="{FF2B5EF4-FFF2-40B4-BE49-F238E27FC236}">
                  <a16:creationId xmlns:a16="http://schemas.microsoft.com/office/drawing/2014/main" id="{984592C6-4521-4438-BBB4-2AEC0D5191B7}"/>
                </a:ext>
              </a:extLst>
            </p:cNvPr>
            <p:cNvSpPr/>
            <p:nvPr/>
          </p:nvSpPr>
          <p:spPr>
            <a:xfrm>
              <a:off x="1582087" y="2203087"/>
              <a:ext cx="1675459" cy="369332"/>
            </a:xfrm>
            <a:prstGeom prst="rect">
              <a:avLst/>
            </a:prstGeom>
          </p:spPr>
          <p:txBody>
            <a:bodyPr wrap="none">
              <a:spAutoFit/>
            </a:bodyPr>
            <a:lstStyle/>
            <a:p>
              <a:pPr marL="12700">
                <a:spcBef>
                  <a:spcPts val="600"/>
                </a:spcBef>
                <a:spcAft>
                  <a:spcPts val="1200"/>
                </a:spcAft>
                <a:tabLst>
                  <a:tab pos="400050" algn="l"/>
                  <a:tab pos="457200" algn="l"/>
                </a:tabLst>
              </a:pPr>
              <a:r>
                <a:rPr lang="en-US" altLang="en-US" dirty="0">
                  <a:latin typeface="WhitneyCondensed Semibold" pitchFamily="50" charset="0"/>
                </a:rPr>
                <a:t>Inert Fines &gt; 3-4 %</a:t>
              </a:r>
            </a:p>
          </p:txBody>
        </p:sp>
        <p:sp>
          <p:nvSpPr>
            <p:cNvPr id="13" name="Rectangle 12">
              <a:extLst>
                <a:ext uri="{FF2B5EF4-FFF2-40B4-BE49-F238E27FC236}">
                  <a16:creationId xmlns:a16="http://schemas.microsoft.com/office/drawing/2014/main" id="{807D636B-9538-4052-A8C3-C31568FD5A3E}"/>
                </a:ext>
              </a:extLst>
            </p:cNvPr>
            <p:cNvSpPr/>
            <p:nvPr/>
          </p:nvSpPr>
          <p:spPr>
            <a:xfrm>
              <a:off x="4728229" y="2201120"/>
              <a:ext cx="5140125" cy="369332"/>
            </a:xfrm>
            <a:prstGeom prst="rect">
              <a:avLst/>
            </a:prstGeom>
          </p:spPr>
          <p:txBody>
            <a:bodyPr wrap="none">
              <a:spAutoFit/>
            </a:bodyPr>
            <a:lstStyle/>
            <a:p>
              <a:pPr marL="355600" indent="-342900">
                <a:spcBef>
                  <a:spcPts val="600"/>
                </a:spcBef>
                <a:spcAft>
                  <a:spcPts val="600"/>
                </a:spcAft>
                <a:buFont typeface="Wingdings" panose="05000000000000000000" pitchFamily="2" charset="2"/>
                <a:buChar char="Ø"/>
                <a:tabLst>
                  <a:tab pos="400050" algn="l"/>
                  <a:tab pos="457200" algn="l"/>
                </a:tabLst>
              </a:pPr>
              <a:r>
                <a:rPr lang="en-US" dirty="0">
                  <a:latin typeface="WhitneyCondensed Semibold" pitchFamily="2" charset="77"/>
                </a:rPr>
                <a:t>Increased obliteration, friability and explosive penetration</a:t>
              </a:r>
              <a:endParaRPr lang="en-US" altLang="en-US" dirty="0">
                <a:latin typeface="WhitneyCondensed Semibold" pitchFamily="2" charset="77"/>
              </a:endParaRPr>
            </a:p>
          </p:txBody>
        </p:sp>
        <p:sp>
          <p:nvSpPr>
            <p:cNvPr id="14" name="Rectangle 13">
              <a:extLst>
                <a:ext uri="{FF2B5EF4-FFF2-40B4-BE49-F238E27FC236}">
                  <a16:creationId xmlns:a16="http://schemas.microsoft.com/office/drawing/2014/main" id="{8B07590E-6E24-4721-9090-BEB5797163E8}"/>
                </a:ext>
              </a:extLst>
            </p:cNvPr>
            <p:cNvSpPr/>
            <p:nvPr/>
          </p:nvSpPr>
          <p:spPr>
            <a:xfrm rot="16200000">
              <a:off x="162876" y="1512247"/>
              <a:ext cx="1367742" cy="646331"/>
            </a:xfrm>
            <a:prstGeom prst="rect">
              <a:avLst/>
            </a:prstGeom>
          </p:spPr>
          <p:txBody>
            <a:bodyPr wrap="square">
              <a:spAutoFit/>
            </a:bodyPr>
            <a:lstStyle/>
            <a:p>
              <a:pPr marL="12700" algn="ctr">
                <a:spcBef>
                  <a:spcPts val="600"/>
                </a:spcBef>
                <a:spcAft>
                  <a:spcPts val="1200"/>
                </a:spcAft>
                <a:tabLst>
                  <a:tab pos="400050" algn="l"/>
                  <a:tab pos="457200" algn="l"/>
                </a:tabLst>
              </a:pPr>
              <a:r>
                <a:rPr lang="en-US" altLang="en-US" dirty="0">
                  <a:solidFill>
                    <a:srgbClr val="C00000"/>
                  </a:solidFill>
                  <a:latin typeface="WhitneyCondensed Semibold" pitchFamily="50" charset="0"/>
                </a:rPr>
                <a:t>Empirical Relationship</a:t>
              </a:r>
            </a:p>
          </p:txBody>
        </p:sp>
      </p:grpSp>
      <p:sp>
        <p:nvSpPr>
          <p:cNvPr id="15" name="Rectangle 14">
            <a:extLst>
              <a:ext uri="{FF2B5EF4-FFF2-40B4-BE49-F238E27FC236}">
                <a16:creationId xmlns:a16="http://schemas.microsoft.com/office/drawing/2014/main" id="{50A3002C-9EB1-406D-A0F7-2DFC08E5085F}"/>
              </a:ext>
            </a:extLst>
          </p:cNvPr>
          <p:cNvSpPr/>
          <p:nvPr/>
        </p:nvSpPr>
        <p:spPr>
          <a:xfrm>
            <a:off x="891604" y="1068942"/>
            <a:ext cx="2796847" cy="646331"/>
          </a:xfrm>
          <a:prstGeom prst="rect">
            <a:avLst/>
          </a:prstGeom>
          <a:ln>
            <a:solidFill>
              <a:schemeClr val="tx1">
                <a:lumMod val="65000"/>
                <a:lumOff val="35000"/>
              </a:schemeClr>
            </a:solidFill>
          </a:ln>
        </p:spPr>
        <p:txBody>
          <a:bodyPr wrap="square">
            <a:spAutoFit/>
          </a:bodyPr>
          <a:lstStyle/>
          <a:p>
            <a:r>
              <a:rPr lang="en-US" dirty="0">
                <a:latin typeface="WhitneyCondensed Semibold" pitchFamily="2" charset="77"/>
              </a:rPr>
              <a:t>Inefficient, poor-quality or of additives</a:t>
            </a:r>
            <a:endParaRPr lang="en-US" dirty="0"/>
          </a:p>
        </p:txBody>
      </p:sp>
      <p:sp>
        <p:nvSpPr>
          <p:cNvPr id="16" name="Rectangle 15">
            <a:extLst>
              <a:ext uri="{FF2B5EF4-FFF2-40B4-BE49-F238E27FC236}">
                <a16:creationId xmlns:a16="http://schemas.microsoft.com/office/drawing/2014/main" id="{4F1140C4-14C1-4FB5-BC3B-30FD2EDD2F79}"/>
              </a:ext>
            </a:extLst>
          </p:cNvPr>
          <p:cNvSpPr/>
          <p:nvPr/>
        </p:nvSpPr>
        <p:spPr>
          <a:xfrm>
            <a:off x="4763461" y="1090891"/>
            <a:ext cx="2747682" cy="646331"/>
          </a:xfrm>
          <a:prstGeom prst="rect">
            <a:avLst/>
          </a:prstGeom>
          <a:ln>
            <a:solidFill>
              <a:schemeClr val="tx1">
                <a:lumMod val="65000"/>
                <a:lumOff val="35000"/>
              </a:schemeClr>
            </a:solidFill>
          </a:ln>
        </p:spPr>
        <p:txBody>
          <a:bodyPr wrap="square">
            <a:spAutoFit/>
          </a:bodyPr>
          <a:lstStyle/>
          <a:p>
            <a:r>
              <a:rPr lang="en-US" dirty="0">
                <a:latin typeface="WhitneyCondensed Semibold" pitchFamily="2" charset="77"/>
              </a:rPr>
              <a:t>Higher additions of Bentonite and Coal Dusts (</a:t>
            </a:r>
            <a:r>
              <a:rPr lang="en-US" i="1" dirty="0">
                <a:solidFill>
                  <a:srgbClr val="FF0000"/>
                </a:solidFill>
                <a:latin typeface="WhitneyCondensed Semibold" pitchFamily="2" charset="77"/>
              </a:rPr>
              <a:t>OVERDOSING)</a:t>
            </a:r>
            <a:endParaRPr lang="en-US" dirty="0">
              <a:latin typeface="WhitneyCondensed Semibold" pitchFamily="2" charset="77"/>
            </a:endParaRPr>
          </a:p>
        </p:txBody>
      </p:sp>
      <p:sp>
        <p:nvSpPr>
          <p:cNvPr id="17" name="Rectangle 16">
            <a:extLst>
              <a:ext uri="{FF2B5EF4-FFF2-40B4-BE49-F238E27FC236}">
                <a16:creationId xmlns:a16="http://schemas.microsoft.com/office/drawing/2014/main" id="{AD179F04-59B6-4E2C-9898-403473AF250B}"/>
              </a:ext>
            </a:extLst>
          </p:cNvPr>
          <p:cNvSpPr/>
          <p:nvPr/>
        </p:nvSpPr>
        <p:spPr>
          <a:xfrm>
            <a:off x="8894567" y="1064465"/>
            <a:ext cx="2405829" cy="646331"/>
          </a:xfrm>
          <a:prstGeom prst="rect">
            <a:avLst/>
          </a:prstGeom>
          <a:ln>
            <a:solidFill>
              <a:schemeClr val="tx1">
                <a:lumMod val="65000"/>
                <a:lumOff val="35000"/>
              </a:schemeClr>
            </a:solidFill>
          </a:ln>
        </p:spPr>
        <p:txBody>
          <a:bodyPr wrap="square">
            <a:spAutoFit/>
          </a:bodyPr>
          <a:lstStyle/>
          <a:p>
            <a:r>
              <a:rPr lang="en-US" dirty="0">
                <a:latin typeface="WhitneyCondensed Semibold" pitchFamily="2" charset="77"/>
              </a:rPr>
              <a:t>Increased burn outs and buildup of Inert Fines</a:t>
            </a:r>
          </a:p>
        </p:txBody>
      </p:sp>
      <p:sp>
        <p:nvSpPr>
          <p:cNvPr id="21" name="Rectangle 20">
            <a:extLst>
              <a:ext uri="{FF2B5EF4-FFF2-40B4-BE49-F238E27FC236}">
                <a16:creationId xmlns:a16="http://schemas.microsoft.com/office/drawing/2014/main" id="{E3197B75-AA9C-4019-9B0A-4A3893BC2EC3}"/>
              </a:ext>
            </a:extLst>
          </p:cNvPr>
          <p:cNvSpPr/>
          <p:nvPr/>
        </p:nvSpPr>
        <p:spPr>
          <a:xfrm>
            <a:off x="270909" y="4434246"/>
            <a:ext cx="11576087" cy="1277273"/>
          </a:xfrm>
          <a:prstGeom prst="rect">
            <a:avLst/>
          </a:prstGeom>
        </p:spPr>
        <p:txBody>
          <a:bodyPr wrap="square">
            <a:spAutoFit/>
          </a:bodyPr>
          <a:lstStyle/>
          <a:p>
            <a:pPr marL="342900" indent="-342900" algn="just">
              <a:spcAft>
                <a:spcPts val="600"/>
              </a:spcAft>
              <a:buFont typeface="Wingdings" panose="05000000000000000000" pitchFamily="2" charset="2"/>
              <a:buChar char="§"/>
            </a:pPr>
            <a:r>
              <a:rPr lang="en-US" dirty="0">
                <a:latin typeface="WhitneyCondensed Semibold" pitchFamily="2" charset="77"/>
              </a:rPr>
              <a:t>The dust collector extraction will not be limited to the dead fines due to burn outs of the additives but also the fines of active bentonite and un-burnt carbonaceous dusts. </a:t>
            </a:r>
          </a:p>
          <a:p>
            <a:pPr marL="342900" indent="-342900" algn="just">
              <a:spcAft>
                <a:spcPts val="600"/>
              </a:spcAft>
              <a:buFont typeface="Wingdings" panose="05000000000000000000" pitchFamily="2" charset="2"/>
              <a:buChar char="§"/>
            </a:pPr>
            <a:r>
              <a:rPr lang="en-US" dirty="0">
                <a:latin typeface="WhitneyCondensed Semibold" pitchFamily="2" charset="77"/>
              </a:rPr>
              <a:t>These are never fully refluxed back into the circulating sand due to reasons of their GFN which can upset the total surface area balance further compounded by handling issues like air pollution, from the POC (Point of Collection) to the POU (Point of Use).</a:t>
            </a:r>
            <a:endParaRPr lang="pl-PL" dirty="0">
              <a:latin typeface="WhitneyCondensed Semibold" pitchFamily="2" charset="77"/>
              <a:cs typeface="Times New Roman" panose="02020603050405020304" pitchFamily="18" charset="0"/>
            </a:endParaRPr>
          </a:p>
        </p:txBody>
      </p:sp>
      <p:sp>
        <p:nvSpPr>
          <p:cNvPr id="2" name="Rectangle: Rounded Corners 1">
            <a:extLst>
              <a:ext uri="{FF2B5EF4-FFF2-40B4-BE49-F238E27FC236}">
                <a16:creationId xmlns:a16="http://schemas.microsoft.com/office/drawing/2014/main" id="{35577583-3B84-4E0E-A451-FEDA6C625592}"/>
              </a:ext>
            </a:extLst>
          </p:cNvPr>
          <p:cNvSpPr/>
          <p:nvPr/>
        </p:nvSpPr>
        <p:spPr>
          <a:xfrm>
            <a:off x="488460" y="971074"/>
            <a:ext cx="11204776" cy="861763"/>
          </a:xfrm>
          <a:prstGeom prst="round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lus Sign 21">
            <a:extLst>
              <a:ext uri="{FF2B5EF4-FFF2-40B4-BE49-F238E27FC236}">
                <a16:creationId xmlns:a16="http://schemas.microsoft.com/office/drawing/2014/main" id="{DB3BA86A-CAC6-4D44-9D76-66327AE5792F}"/>
              </a:ext>
            </a:extLst>
          </p:cNvPr>
          <p:cNvSpPr/>
          <p:nvPr/>
        </p:nvSpPr>
        <p:spPr>
          <a:xfrm>
            <a:off x="3929862" y="1223513"/>
            <a:ext cx="545930" cy="381085"/>
          </a:xfrm>
          <a:prstGeom prst="mathPlus">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Equals 22">
            <a:extLst>
              <a:ext uri="{FF2B5EF4-FFF2-40B4-BE49-F238E27FC236}">
                <a16:creationId xmlns:a16="http://schemas.microsoft.com/office/drawing/2014/main" id="{962AC7B3-9A08-4A77-88BB-F5F5C9694D15}"/>
              </a:ext>
            </a:extLst>
          </p:cNvPr>
          <p:cNvSpPr/>
          <p:nvPr/>
        </p:nvSpPr>
        <p:spPr>
          <a:xfrm>
            <a:off x="7681482" y="1254960"/>
            <a:ext cx="566150" cy="293989"/>
          </a:xfrm>
          <a:prstGeom prst="mathEqual">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1741969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6099</TotalTime>
  <Words>1388</Words>
  <Application>Microsoft Macintosh PowerPoint</Application>
  <PresentationFormat>Widescreen</PresentationFormat>
  <Paragraphs>278</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WhitneyCondensed Semibold</vt:lpstr>
      <vt:lpstr>Wingdings</vt:lpstr>
      <vt:lpstr>Motyw pakietu Office</vt:lpstr>
      <vt:lpstr>Use of Green Sand Additives as Essential Contaminants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subject/>
  <dc:creator>user</dc:creator>
  <cp:keywords/>
  <dc:description/>
  <cp:lastModifiedBy>Microsoft Office User</cp:lastModifiedBy>
  <cp:revision>133</cp:revision>
  <cp:lastPrinted>2018-05-30T09:11:48Z</cp:lastPrinted>
  <dcterms:created xsi:type="dcterms:W3CDTF">2018-05-22T13:22:17Z</dcterms:created>
  <dcterms:modified xsi:type="dcterms:W3CDTF">2024-05-17T06:02:53Z</dcterms:modified>
  <cp:category/>
</cp:coreProperties>
</file>